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8"/>
  </p:notesMasterIdLst>
  <p:sldIdLst>
    <p:sldId id="256" r:id="rId3"/>
    <p:sldId id="278" r:id="rId4"/>
    <p:sldId id="283" r:id="rId5"/>
    <p:sldId id="284" r:id="rId6"/>
    <p:sldId id="285" r:id="rId7"/>
    <p:sldId id="279" r:id="rId8"/>
    <p:sldId id="286" r:id="rId9"/>
    <p:sldId id="287" r:id="rId10"/>
    <p:sldId id="295" r:id="rId11"/>
    <p:sldId id="288" r:id="rId12"/>
    <p:sldId id="294" r:id="rId13"/>
    <p:sldId id="296" r:id="rId14"/>
    <p:sldId id="289" r:id="rId15"/>
    <p:sldId id="290" r:id="rId16"/>
    <p:sldId id="291" r:id="rId17"/>
    <p:sldId id="293" r:id="rId18"/>
    <p:sldId id="292" r:id="rId19"/>
    <p:sldId id="280" r:id="rId20"/>
    <p:sldId id="281" r:id="rId21"/>
    <p:sldId id="282" r:id="rId22"/>
    <p:sldId id="257" r:id="rId23"/>
    <p:sldId id="258" r:id="rId24"/>
    <p:sldId id="267" r:id="rId25"/>
    <p:sldId id="271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8" r:id="rId35"/>
    <p:sldId id="269" r:id="rId36"/>
    <p:sldId id="270" r:id="rId3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6279" autoAdjust="0"/>
  </p:normalViewPr>
  <p:slideViewPr>
    <p:cSldViewPr snapToGrid="0" showGuides="1">
      <p:cViewPr>
        <p:scale>
          <a:sx n="123" d="100"/>
          <a:sy n="123" d="100"/>
        </p:scale>
        <p:origin x="-1200" y="-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F410-CA5D-4E0B-AF6A-9E5FFBD8FED9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DB45-AB61-48E3-A2C5-A06B07366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고정 </a:t>
            </a:r>
            <a:r>
              <a:rPr lang="ko-KR" altLang="en-US" dirty="0" err="1"/>
              <a:t>스텟의</a:t>
            </a:r>
            <a:r>
              <a:rPr lang="ko-KR" altLang="en-US" dirty="0"/>
              <a:t> 경우 스테이지를 공략하며 얻은 제화를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8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1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고급 몬스터 이상 등급의 몬스터를 통해 무기를 획득할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4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소울 나이트 </a:t>
            </a:r>
            <a:r>
              <a:rPr lang="en-US" altLang="ko-KR" dirty="0"/>
              <a:t>: </a:t>
            </a:r>
            <a:r>
              <a:rPr lang="ko-KR" altLang="en-US" dirty="0"/>
              <a:t>모바일</a:t>
            </a:r>
            <a:endParaRPr lang="en-US" altLang="ko-KR" dirty="0"/>
          </a:p>
          <a:p>
            <a:r>
              <a:rPr lang="ko-KR" altLang="en-US" dirty="0"/>
              <a:t>인플레이션 </a:t>
            </a:r>
            <a:r>
              <a:rPr lang="en-US" altLang="ko-KR" dirty="0"/>
              <a:t>RPG : </a:t>
            </a:r>
            <a:r>
              <a:rPr lang="ko-KR" altLang="en-US" dirty="0"/>
              <a:t>모바일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카타나</a:t>
            </a:r>
            <a:r>
              <a:rPr lang="ko-KR" altLang="en-US" dirty="0"/>
              <a:t> 제로 </a:t>
            </a:r>
            <a:r>
              <a:rPr lang="en-US" altLang="ko-KR" dirty="0"/>
              <a:t>: </a:t>
            </a:r>
            <a:r>
              <a:rPr lang="ko-KR" altLang="en-US" dirty="0"/>
              <a:t>콘솔</a:t>
            </a:r>
            <a:endParaRPr lang="en-US" altLang="ko-KR" dirty="0"/>
          </a:p>
          <a:p>
            <a:r>
              <a:rPr lang="ko-KR" altLang="en-US" dirty="0" err="1"/>
              <a:t>브레이브</a:t>
            </a:r>
            <a:r>
              <a:rPr lang="en-US" altLang="ko-KR" dirty="0"/>
              <a:t> : </a:t>
            </a:r>
            <a:r>
              <a:rPr lang="ko-KR" altLang="en-US" dirty="0"/>
              <a:t>콘솔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내가 만들 게임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모바일에 없음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이유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문제점 보완 방법</a:t>
            </a:r>
            <a:r>
              <a:rPr lang="en-US" altLang="ko-KR" dirty="0"/>
              <a:t> -&gt; </a:t>
            </a:r>
            <a:r>
              <a:rPr lang="ko-KR" altLang="en-US" dirty="0"/>
              <a:t>차별화 시도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68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51089"/>
            <a:ext cx="6858000" cy="773880"/>
          </a:xfrm>
          <a:prstGeom prst="rect">
            <a:avLst/>
          </a:prstGeo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58898"/>
            <a:ext cx="6858000" cy="4010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8BB30961-D062-4C3E-A1E7-9B05A62B4C2F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7AA7F028-65D6-49D6-9A3D-3C3702C25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xmlns="" id="{91EE959A-48AF-4159-855E-251F1DED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533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xmlns="" id="{00F7B53B-231C-4CE4-98D7-E831792758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xmlns="" id="{48F780EC-B47E-406F-9CD5-C570E4DD4D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xmlns="" id="{FA1ABEBD-60C5-4498-9585-D5421E930B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xmlns="" id="{22E8114F-1221-4D9F-896A-15AD3CC9D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0769F7B-650F-46AE-9013-9FD01C19291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xmlns="" id="{0ACDF9CF-92B0-4333-93CF-B14FE25BD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72731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95AF99B-2A7B-4E8A-8955-9DB093979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4881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xmlns="" id="{7EA726B0-4F2D-4A95-915F-CE73CA9D9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B319CBB9-E925-43E9-B22B-516883BFA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xmlns="" id="{041EDA5B-7361-4A84-861E-BA665C5C49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xmlns="" id="{349ECC57-BF53-4F90-8A64-42A391451D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818EF6-9FB1-478B-91A7-1ECFD929CCF8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9">
            <a:extLst>
              <a:ext uri="{FF2B5EF4-FFF2-40B4-BE49-F238E27FC236}">
                <a16:creationId xmlns:a16="http://schemas.microsoft.com/office/drawing/2014/main" xmlns="" id="{F8B72F1E-7C5A-474D-9E06-F776D0A3A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30018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A0FD23C-1805-4601-B058-D14F27BE0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1437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3661BD30-29E6-41DF-8D80-F43902CCE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xmlns="" id="{18940257-0A2E-4A71-80FB-E9E21F48B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8533" y="-573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xmlns="" id="{104D3422-23B4-4097-8BC1-23224EC66C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xmlns="" id="{E4C17DDD-C7E7-4308-AF92-E145E8033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D9CD5D7-46A4-4E92-B512-DD5179FC77F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xmlns="" id="{DBD22909-BA7A-4866-BA00-70BA8E1E72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062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32A2EF28-7C6C-4D66-80D0-20CA0B00ED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7889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xmlns="" id="{1FB35C90-A9B0-404D-90FB-684CE335C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xmlns="" id="{95859769-9699-445A-935D-4E74E3D18C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xmlns="" id="{0284D8C3-D09D-4954-8E59-8CFBE9C4A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429" y="-573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xmlns="" id="{162399FA-5E0D-4095-83DB-E6632D09A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xmlns="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60969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xmlns="" id="{0A466B38-887B-47BF-A2AF-CA861E9688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341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xmlns="" id="{EE5C9D1E-9D74-4DBB-8807-0E266FFF23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xmlns="" id="{858F9899-E13C-42FF-A4FC-6CF2D0676C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xmlns="" id="{24C10257-F8D2-440C-A948-D1D73B28EC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xmlns="" id="{0BC38A0E-611F-40C4-81C8-D75BCC103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32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AA1F31E-A6EC-445E-BBE9-4EAA6A63CD1B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xmlns="" id="{D7E3854C-5201-4C34-B9FC-F132D9A3D6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03588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66FB7D4-F6A6-4E3B-A87E-938AEABA2F3F}"/>
              </a:ext>
            </a:extLst>
          </p:cNvPr>
          <p:cNvSpPr/>
          <p:nvPr userDrawn="1"/>
        </p:nvSpPr>
        <p:spPr>
          <a:xfrm>
            <a:off x="0" y="1708879"/>
            <a:ext cx="9144000" cy="2443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3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040DFDF-A5AC-4515-A214-91BEFAE91AA9}"/>
              </a:ext>
            </a:extLst>
          </p:cNvPr>
          <p:cNvSpPr/>
          <p:nvPr userDrawn="1"/>
        </p:nvSpPr>
        <p:spPr>
          <a:xfrm>
            <a:off x="0" y="0"/>
            <a:ext cx="9144000" cy="4047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E5FA99-B79B-4332-B1F8-37A9AAD1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_</a:t>
            </a:r>
            <a:r>
              <a:rPr lang="ko-KR" altLang="en-US" dirty="0"/>
              <a:t>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4E69947-736C-424D-97EC-44C8CE8E6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750" dirty="0"/>
              <a:t>정재호 </a:t>
            </a:r>
            <a:r>
              <a:rPr lang="en-US" altLang="ko-KR" sz="750" dirty="0" smtClean="0"/>
              <a:t>(11</a:t>
            </a:r>
            <a:r>
              <a:rPr lang="ko-KR" altLang="en-US" sz="750" dirty="0" smtClean="0"/>
              <a:t>시간</a:t>
            </a:r>
            <a:r>
              <a:rPr lang="en-US" altLang="ko-KR" sz="750" dirty="0" smtClean="0"/>
              <a:t>)</a:t>
            </a:r>
            <a:endParaRPr lang="ko-KR" altLang="en-US" sz="750" dirty="0"/>
          </a:p>
        </p:txBody>
      </p:sp>
    </p:spTree>
    <p:extLst>
      <p:ext uri="{BB962C8B-B14F-4D97-AF65-F5344CB8AC3E}">
        <p14:creationId xmlns:p14="http://schemas.microsoft.com/office/powerpoint/2010/main" val="1576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던전 시스템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3400B240-7C10-47C0-BC52-8296DEB59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44824"/>
              </p:ext>
            </p:extLst>
          </p:nvPr>
        </p:nvGraphicFramePr>
        <p:xfrm>
          <a:off x="292099" y="1438537"/>
          <a:ext cx="8582026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xmlns="" val="84878139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xmlns="" val="2268210592"/>
                    </a:ext>
                  </a:extLst>
                </a:gridCol>
                <a:gridCol w="3560782">
                  <a:extLst>
                    <a:ext uri="{9D8B030D-6E8A-4147-A177-3AD203B41FA5}">
                      <a16:colId xmlns:a16="http://schemas.microsoft.com/office/drawing/2014/main" xmlns="" val="3922719913"/>
                    </a:ext>
                  </a:extLst>
                </a:gridCol>
                <a:gridCol w="3505350">
                  <a:extLst>
                    <a:ext uri="{9D8B030D-6E8A-4147-A177-3AD203B41FA5}">
                      <a16:colId xmlns:a16="http://schemas.microsoft.com/office/drawing/2014/main" xmlns="" val="13099261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83449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너무 어려우면 유저의 이탈을 유발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871205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전투에 비해 상대적으로 많은 보상과 높은 공략난이도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확률적으로 특수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제한적인 캐릭터 능력치를 상승시키기 위해 유저가 필수적으로 입장하도록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8404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미니게임을 통해 유저에게 매우 높은 보상을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지속해서 룸을 클리어 해 가는 피로감을 해소하는 단계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44918700"/>
                  </a:ext>
                </a:extLst>
              </a:tr>
              <a:tr h="33521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일정량의 룸을 진행 시 확정적으로 출현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후 다음 스테이지로 자동 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많은 재화와 경험치를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플레이를 통해 쌓은 능력치와 경험을 테스트하는 구간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07069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클리어하는 성취감을 주기위한 구간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마지막인 만큼 보상 또한 그에 맞게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396871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3B7AD5D-961F-4077-8485-8E5D7B39BBAD}"/>
              </a:ext>
            </a:extLst>
          </p:cNvPr>
          <p:cNvSpPr txBox="1"/>
          <p:nvPr/>
        </p:nvSpPr>
        <p:spPr>
          <a:xfrm>
            <a:off x="402672" y="883366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챕터 </a:t>
            </a:r>
            <a:r>
              <a:rPr lang="en-US" altLang="ko-KR" sz="1600" dirty="0"/>
              <a:t>&gt; </a:t>
            </a:r>
            <a:r>
              <a:rPr lang="ko-KR" altLang="en-US" sz="1600" dirty="0"/>
              <a:t>스테이지 </a:t>
            </a:r>
            <a:r>
              <a:rPr lang="en-US" altLang="ko-KR" sz="1600" dirty="0"/>
              <a:t>&gt; </a:t>
            </a:r>
            <a:r>
              <a:rPr lang="ko-KR" altLang="en-US" sz="1600" dirty="0"/>
              <a:t>룸</a:t>
            </a:r>
          </a:p>
        </p:txBody>
      </p:sp>
    </p:spTree>
    <p:extLst>
      <p:ext uri="{BB962C8B-B14F-4D97-AF65-F5344CB8AC3E}">
        <p14:creationId xmlns:p14="http://schemas.microsoft.com/office/powerpoint/2010/main" val="221257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던전 시스템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C2D2C7C6-488F-4EC1-BC8E-A72E26775EB5}"/>
              </a:ext>
            </a:extLst>
          </p:cNvPr>
          <p:cNvGrpSpPr/>
          <p:nvPr/>
        </p:nvGrpSpPr>
        <p:grpSpPr>
          <a:xfrm>
            <a:off x="302936" y="1547244"/>
            <a:ext cx="4203889" cy="503308"/>
            <a:chOff x="4526101" y="797769"/>
            <a:chExt cx="8820267" cy="10560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22A8D78C-ADB5-4FC4-ABBA-DA3216F960F6}"/>
                </a:ext>
              </a:extLst>
            </p:cNvPr>
            <p:cNvGrpSpPr/>
            <p:nvPr/>
          </p:nvGrpSpPr>
          <p:grpSpPr>
            <a:xfrm>
              <a:off x="4526101" y="797769"/>
              <a:ext cx="7310299" cy="1029405"/>
              <a:chOff x="4526101" y="797769"/>
              <a:chExt cx="7310299" cy="102940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132A1FF9-9E18-408C-8F11-CA80FBF4CBFC}"/>
                  </a:ext>
                </a:extLst>
              </p:cNvPr>
              <p:cNvSpPr/>
              <p:nvPr/>
            </p:nvSpPr>
            <p:spPr>
              <a:xfrm>
                <a:off x="4675188" y="797769"/>
                <a:ext cx="7161212" cy="316955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쳅터</a:t>
                </a:r>
                <a:endParaRPr lang="ko-KR" altLang="en-US" sz="8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750DB866-ED4F-47C3-8FD5-B84DBFBE3101}"/>
                  </a:ext>
                </a:extLst>
              </p:cNvPr>
              <p:cNvSpPr/>
              <p:nvPr/>
            </p:nvSpPr>
            <p:spPr>
              <a:xfrm>
                <a:off x="4675188" y="1114724"/>
                <a:ext cx="2152995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7516262E-97DD-4490-A9B5-2E4534149147}"/>
                  </a:ext>
                </a:extLst>
              </p:cNvPr>
              <p:cNvSpPr/>
              <p:nvPr/>
            </p:nvSpPr>
            <p:spPr>
              <a:xfrm>
                <a:off x="6828183" y="1114724"/>
                <a:ext cx="2152995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11097CB4-B8E0-44AA-919D-9D45CFC853DD}"/>
                  </a:ext>
                </a:extLst>
              </p:cNvPr>
              <p:cNvSpPr/>
              <p:nvPr/>
            </p:nvSpPr>
            <p:spPr>
              <a:xfrm>
                <a:off x="8981178" y="1114724"/>
                <a:ext cx="2152995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2327DD2F-5C5B-4F8D-AD86-C3D1F4B99BC5}"/>
                  </a:ext>
                </a:extLst>
              </p:cNvPr>
              <p:cNvSpPr/>
              <p:nvPr/>
            </p:nvSpPr>
            <p:spPr>
              <a:xfrm>
                <a:off x="11134173" y="1114724"/>
                <a:ext cx="702227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화살표: 위쪽 18">
                <a:extLst>
                  <a:ext uri="{FF2B5EF4-FFF2-40B4-BE49-F238E27FC236}">
                    <a16:creationId xmlns:a16="http://schemas.microsoft.com/office/drawing/2014/main" xmlns="" id="{365B7F6D-2B8A-4E08-822E-2CDB90A39FAC}"/>
                  </a:ext>
                </a:extLst>
              </p:cNvPr>
              <p:cNvSpPr/>
              <p:nvPr/>
            </p:nvSpPr>
            <p:spPr>
              <a:xfrm>
                <a:off x="4526101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0" name="화살표: 위쪽 19">
                <a:extLst>
                  <a:ext uri="{FF2B5EF4-FFF2-40B4-BE49-F238E27FC236}">
                    <a16:creationId xmlns:a16="http://schemas.microsoft.com/office/drawing/2014/main" xmlns="" id="{DC7809B4-E9E0-41B4-A131-8D8170BE34EF}"/>
                  </a:ext>
                </a:extLst>
              </p:cNvPr>
              <p:cNvSpPr/>
              <p:nvPr/>
            </p:nvSpPr>
            <p:spPr>
              <a:xfrm>
                <a:off x="6679096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" name="화살표: 위쪽 20">
                <a:extLst>
                  <a:ext uri="{FF2B5EF4-FFF2-40B4-BE49-F238E27FC236}">
                    <a16:creationId xmlns:a16="http://schemas.microsoft.com/office/drawing/2014/main" xmlns="" id="{81DD12FB-2ADC-49E4-9702-BD5D9DD58420}"/>
                  </a:ext>
                </a:extLst>
              </p:cNvPr>
              <p:cNvSpPr/>
              <p:nvPr/>
            </p:nvSpPr>
            <p:spPr>
              <a:xfrm>
                <a:off x="8832091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2" name="화살표: 위쪽 21">
                <a:extLst>
                  <a:ext uri="{FF2B5EF4-FFF2-40B4-BE49-F238E27FC236}">
                    <a16:creationId xmlns:a16="http://schemas.microsoft.com/office/drawing/2014/main" xmlns="" id="{77EC105E-4432-4D5A-922F-A35BA2A601BB}"/>
                  </a:ext>
                </a:extLst>
              </p:cNvPr>
              <p:cNvSpPr/>
              <p:nvPr/>
            </p:nvSpPr>
            <p:spPr>
              <a:xfrm>
                <a:off x="10985086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EF1A6A9-D8B6-4A24-B4C1-6CA5E1B7BA21}"/>
                </a:ext>
              </a:extLst>
            </p:cNvPr>
            <p:cNvSpPr txBox="1"/>
            <p:nvPr/>
          </p:nvSpPr>
          <p:spPr>
            <a:xfrm>
              <a:off x="11367821" y="1550174"/>
              <a:ext cx="1978547" cy="303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: </a:t>
              </a:r>
              <a:r>
                <a:rPr lang="ko-KR" altLang="en-US" sz="500" dirty="0"/>
                <a:t>유저 캐릭터 사망 시 리셋 위치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36110623-E70E-4115-A095-A8566942C725}"/>
              </a:ext>
            </a:extLst>
          </p:cNvPr>
          <p:cNvGrpSpPr/>
          <p:nvPr/>
        </p:nvGrpSpPr>
        <p:grpSpPr>
          <a:xfrm>
            <a:off x="1421033" y="2868013"/>
            <a:ext cx="2152651" cy="2290642"/>
            <a:chOff x="685799" y="1142081"/>
            <a:chExt cx="2152651" cy="2290642"/>
          </a:xfrm>
        </p:grpSpPr>
        <p:pic>
          <p:nvPicPr>
            <p:cNvPr id="23" name="그림 22" descr="모니터, 시계, 검은색, 탑재이(가) 표시된 사진&#10;&#10;자동 생성된 설명">
              <a:extLst>
                <a:ext uri="{FF2B5EF4-FFF2-40B4-BE49-F238E27FC236}">
                  <a16:creationId xmlns:a16="http://schemas.microsoft.com/office/drawing/2014/main" xmlns="" id="{CFC195E2-EF55-4FA3-A765-E03D369CC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7" r="29747"/>
            <a:stretch/>
          </p:blipFill>
          <p:spPr>
            <a:xfrm>
              <a:off x="685799" y="1142081"/>
              <a:ext cx="2152651" cy="2290642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083BC2DD-4766-4DF4-AC21-6D0A4E0F87E4}"/>
                </a:ext>
              </a:extLst>
            </p:cNvPr>
            <p:cNvCxnSpPr/>
            <p:nvPr/>
          </p:nvCxnSpPr>
          <p:spPr>
            <a:xfrm>
              <a:off x="1757363" y="1304730"/>
              <a:ext cx="0" cy="1037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AA06DE88-758A-4ED3-8439-8820A07FCD02}"/>
                </a:ext>
              </a:extLst>
            </p:cNvPr>
            <p:cNvCxnSpPr/>
            <p:nvPr/>
          </p:nvCxnSpPr>
          <p:spPr>
            <a:xfrm flipH="1">
              <a:off x="1128713" y="1581150"/>
              <a:ext cx="628650" cy="1238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xmlns="" id="{5AA522CF-A16D-4E6E-A471-2A61FF44D865}"/>
                </a:ext>
              </a:extLst>
            </p:cNvPr>
            <p:cNvCxnSpPr/>
            <p:nvPr/>
          </p:nvCxnSpPr>
          <p:spPr>
            <a:xfrm>
              <a:off x="1367333" y="1795463"/>
              <a:ext cx="979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곱하기 기호 29">
              <a:extLst>
                <a:ext uri="{FF2B5EF4-FFF2-40B4-BE49-F238E27FC236}">
                  <a16:creationId xmlns:a16="http://schemas.microsoft.com/office/drawing/2014/main" xmlns="" id="{1C6A1939-8F14-4F4A-B1F7-1089B113F91B}"/>
                </a:ext>
              </a:extLst>
            </p:cNvPr>
            <p:cNvSpPr/>
            <p:nvPr/>
          </p:nvSpPr>
          <p:spPr>
            <a:xfrm>
              <a:off x="1366838" y="1695647"/>
              <a:ext cx="76200" cy="207157"/>
            </a:xfrm>
            <a:prstGeom prst="mathMultipl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xmlns="" id="{BBD6737E-5715-4152-A329-839FAF718BFB}"/>
                </a:ext>
              </a:extLst>
            </p:cNvPr>
            <p:cNvCxnSpPr/>
            <p:nvPr/>
          </p:nvCxnSpPr>
          <p:spPr>
            <a:xfrm>
              <a:off x="1128713" y="1847225"/>
              <a:ext cx="560387" cy="1403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xmlns="" id="{24B3B6BA-7507-4EBA-9808-B1499EDCB3D7}"/>
                </a:ext>
              </a:extLst>
            </p:cNvPr>
            <p:cNvCxnSpPr/>
            <p:nvPr/>
          </p:nvCxnSpPr>
          <p:spPr>
            <a:xfrm>
              <a:off x="1757363" y="3105150"/>
              <a:ext cx="0" cy="127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9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214608" y="1834666"/>
            <a:ext cx="8582025" cy="2783829"/>
          </a:xfrm>
        </p:spPr>
        <p:txBody>
          <a:bodyPr/>
          <a:lstStyle/>
          <a:p>
            <a:r>
              <a:rPr lang="ko-KR" altLang="en-US" dirty="0" smtClean="0"/>
              <a:t>세부 캐릭터 </a:t>
            </a:r>
            <a:r>
              <a:rPr lang="ko-KR" altLang="en-US" dirty="0" err="1" smtClean="0"/>
              <a:t>능력치</a:t>
            </a:r>
            <a:endParaRPr lang="en-US" altLang="ko-KR" dirty="0" smtClean="0"/>
          </a:p>
          <a:p>
            <a:r>
              <a:rPr lang="ko-KR" altLang="en-US" dirty="0" smtClean="0"/>
              <a:t>플레이 패턴에 대한 내용 적기</a:t>
            </a:r>
            <a:endParaRPr lang="en-US" altLang="ko-KR" dirty="0" smtClean="0"/>
          </a:p>
          <a:p>
            <a:r>
              <a:rPr lang="ko-KR" altLang="en-US" dirty="0" smtClean="0"/>
              <a:t>각 요소의 연관성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3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능력치 시스템</a:t>
            </a:r>
          </a:p>
        </p:txBody>
      </p:sp>
      <p:graphicFrame>
        <p:nvGraphicFramePr>
          <p:cNvPr id="8" name="그림 개체 틀 8">
            <a:extLst>
              <a:ext uri="{FF2B5EF4-FFF2-40B4-BE49-F238E27FC236}">
                <a16:creationId xmlns:a16="http://schemas.microsoft.com/office/drawing/2014/main" xmlns="" id="{FB1C5F34-F97F-45BD-AE76-592286AAE1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3973473"/>
              </p:ext>
            </p:extLst>
          </p:nvPr>
        </p:nvGraphicFramePr>
        <p:xfrm>
          <a:off x="292100" y="3898482"/>
          <a:ext cx="8582025" cy="1487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09">
                  <a:extLst>
                    <a:ext uri="{9D8B030D-6E8A-4147-A177-3AD203B41FA5}">
                      <a16:colId xmlns:a16="http://schemas.microsoft.com/office/drawing/2014/main" xmlns="" val="3670767515"/>
                    </a:ext>
                  </a:extLst>
                </a:gridCol>
                <a:gridCol w="10570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63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98118">
                  <a:extLst>
                    <a:ext uri="{9D8B030D-6E8A-4147-A177-3AD203B41FA5}">
                      <a16:colId xmlns:a16="http://schemas.microsoft.com/office/drawing/2014/main" xmlns="" val="1369834093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휘발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 장치의 부가능력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신체 효율 증가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전체적인 캐릭터 능력치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이동속도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이벤트 룸을 클리어 시 획득가능한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스탯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스테이지를 클리어하기 위해 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625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장치 효율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전체적인 스킬의 제사용 대기시간을 단축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85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효율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사용하는 무기의 성능 증가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xmlns="" id="{EFBD726C-F994-4653-8A46-C59D5C53E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32004"/>
              </p:ext>
            </p:extLst>
          </p:nvPr>
        </p:nvGraphicFramePr>
        <p:xfrm>
          <a:off x="292100" y="1535261"/>
          <a:ext cx="8582025" cy="161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0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2599">
                  <a:extLst>
                    <a:ext uri="{9D8B030D-6E8A-4147-A177-3AD203B41FA5}">
                      <a16:colId xmlns:a16="http://schemas.microsoft.com/office/drawing/2014/main" xmlns="" val="129528157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xmlns="" val="3075628082"/>
                    </a:ext>
                  </a:extLst>
                </a:gridCol>
                <a:gridCol w="2407640">
                  <a:extLst>
                    <a:ext uri="{9D8B030D-6E8A-4147-A177-3AD203B41FA5}">
                      <a16:colId xmlns:a16="http://schemas.microsoft.com/office/drawing/2014/main" xmlns="" val="913008810"/>
                    </a:ext>
                  </a:extLst>
                </a:gridCol>
                <a:gridCol w="3698118">
                  <a:extLst>
                    <a:ext uri="{9D8B030D-6E8A-4147-A177-3AD203B41FA5}">
                      <a16:colId xmlns:a16="http://schemas.microsoft.com/office/drawing/2014/main" xmlns="" val="3283056138"/>
                    </a:ext>
                  </a:extLst>
                </a:gridCol>
              </a:tblGrid>
              <a:tr h="382190"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고정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61666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공격력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스테이지를 진행정도에 따라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제한을 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유저의 성향에 따라 원하는 방향으로 게임의 난이도를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조절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초보자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기능은 없다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어떻게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) 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설명 값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433384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다리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 속도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3324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체력이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0148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0D97DE1-CB99-4C39-84F8-66C2A1327934}"/>
              </a:ext>
            </a:extLst>
          </p:cNvPr>
          <p:cNvSpPr txBox="1"/>
          <p:nvPr/>
        </p:nvSpPr>
        <p:spPr>
          <a:xfrm>
            <a:off x="269875" y="1209966"/>
            <a:ext cx="7287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게임을 진행하면서 유지되는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스테이지 밖</a:t>
            </a:r>
            <a:r>
              <a:rPr lang="en-US" altLang="ko-KR" sz="1400" dirty="0"/>
              <a:t>, </a:t>
            </a:r>
            <a:r>
              <a:rPr lang="ko-KR" altLang="en-US" sz="1400" dirty="0"/>
              <a:t>대기화면에서 제화를 통해 강화한 </a:t>
            </a:r>
            <a:r>
              <a:rPr lang="ko-KR" altLang="en-US" sz="1400" dirty="0" err="1"/>
              <a:t>스텟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BB94F0-77CA-4DBF-A804-5EE01E2E9078}"/>
              </a:ext>
            </a:extLst>
          </p:cNvPr>
          <p:cNvSpPr txBox="1"/>
          <p:nvPr/>
        </p:nvSpPr>
        <p:spPr>
          <a:xfrm>
            <a:off x="269875" y="3590705"/>
            <a:ext cx="6303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게임을 진행하며 유지되지 않는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고급 </a:t>
            </a:r>
            <a:r>
              <a:rPr lang="en-US" altLang="ko-KR" sz="1400" dirty="0"/>
              <a:t>/ </a:t>
            </a:r>
            <a:r>
              <a:rPr lang="ko-KR" altLang="en-US" sz="1400" dirty="0"/>
              <a:t>이벤트 던전을 클리어 한 보상</a:t>
            </a:r>
          </a:p>
        </p:txBody>
      </p:sp>
    </p:spTree>
    <p:extLst>
      <p:ext uri="{BB962C8B-B14F-4D97-AF65-F5344CB8AC3E}">
        <p14:creationId xmlns:p14="http://schemas.microsoft.com/office/powerpoint/2010/main" val="1971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스킬 시스템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4E1FE9C5-936A-482D-AC3F-F50B78C45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318455"/>
              </p:ext>
            </p:extLst>
          </p:nvPr>
        </p:nvGraphicFramePr>
        <p:xfrm>
          <a:off x="292099" y="825500"/>
          <a:ext cx="8583453" cy="4624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xmlns="" val="168569515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xmlns="" val="1072925718"/>
                    </a:ext>
                  </a:extLst>
                </a:gridCol>
                <a:gridCol w="2572513">
                  <a:extLst>
                    <a:ext uri="{9D8B030D-6E8A-4147-A177-3AD203B41FA5}">
                      <a16:colId xmlns:a16="http://schemas.microsoft.com/office/drawing/2014/main" xmlns="" val="3655479630"/>
                    </a:ext>
                  </a:extLst>
                </a:gridCol>
                <a:gridCol w="1224793">
                  <a:extLst>
                    <a:ext uri="{9D8B030D-6E8A-4147-A177-3AD203B41FA5}">
                      <a16:colId xmlns:a16="http://schemas.microsoft.com/office/drawing/2014/main" xmlns="" val="2060863376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xmlns="" val="188749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81226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단일공격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한번에 강한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0899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다중공격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회 이상의 연속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020284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즉살기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화려한 액션 연출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많은 에너지를 소비하는 대신 강력한 데미지를 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( </a:t>
                      </a:r>
                      <a:r>
                        <a:rPr lang="ko-KR" altLang="en-US" sz="1100" dirty="0"/>
                        <a:t>보스 몬스터의 경우 절반의 데미지 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코스트 제약 조건</a:t>
                      </a:r>
                      <a:endParaRPr lang="en-US" altLang="ko-KR" sz="11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/>
                        <a:t>상세한 설명이 없음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272988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대쉬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짤은</a:t>
                      </a:r>
                      <a:r>
                        <a:rPr lang="ko-KR" altLang="en-US" sz="1100" dirty="0"/>
                        <a:t> 거리를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97937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텔레포트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먼 거리를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44351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주변 지형을 멈춤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14877339"/>
                  </a:ext>
                </a:extLst>
              </a:tr>
              <a:tr h="1261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부가</a:t>
                      </a:r>
                      <a:r>
                        <a:rPr lang="en-US" altLang="ko-KR" sz="1400" dirty="0"/>
                        <a:t/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1100" dirty="0"/>
                        <a:t>에너지 시스템 사용 </a:t>
                      </a:r>
                      <a:endParaRPr lang="en-US" altLang="ko-KR" sz="1100" dirty="0"/>
                    </a:p>
                    <a:p>
                      <a:r>
                        <a:rPr lang="ko-KR" altLang="en-US" sz="1100" dirty="0"/>
                        <a:t>유저는 두개의 스킬을 선택 후 룸에 들어가게 되는데 두개의 스킬은 모두 같은 에너지를 공유하게 됨</a:t>
                      </a:r>
                      <a:endParaRPr lang="en-US" altLang="ko-KR" sz="1100" dirty="0"/>
                    </a:p>
                    <a:p>
                      <a:r>
                        <a:rPr lang="ko-KR" altLang="en-US" sz="1100" dirty="0"/>
                        <a:t>성능이 좋은 스킬일 수록 에너지를 많이 소비하게 되며 유저는 이런 점을 고려한 전략적인 스킬 선택을 필수로 하게 됨</a:t>
                      </a:r>
                      <a:endParaRPr lang="en-US" altLang="ko-KR" sz="11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/>
                        <a:t>적절한 난이도 조절을 위한 요소</a:t>
                      </a:r>
                      <a:endParaRPr lang="en-US" altLang="ko-KR" sz="11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/>
                        <a:t>유저의 고민과 선택에 의한 즉각적인 피드백이 가능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게임의 숙련도를 쌓아가는 즐거움을 의도함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5224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2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무기 시스템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xmlns="" id="{8BFA3E90-B156-435A-A83A-356CD3841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531983"/>
              </p:ext>
            </p:extLst>
          </p:nvPr>
        </p:nvGraphicFramePr>
        <p:xfrm>
          <a:off x="292100" y="1044575"/>
          <a:ext cx="8575063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xmlns="" val="1383240554"/>
                    </a:ext>
                  </a:extLst>
                </a:gridCol>
                <a:gridCol w="3711796">
                  <a:extLst>
                    <a:ext uri="{9D8B030D-6E8A-4147-A177-3AD203B41FA5}">
                      <a16:colId xmlns:a16="http://schemas.microsoft.com/office/drawing/2014/main" xmlns="" val="2884587449"/>
                    </a:ext>
                  </a:extLst>
                </a:gridCol>
                <a:gridCol w="3724712">
                  <a:extLst>
                    <a:ext uri="{9D8B030D-6E8A-4147-A177-3AD203B41FA5}">
                      <a16:colId xmlns:a16="http://schemas.microsoft.com/office/drawing/2014/main" xmlns="" val="252326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 룸을 클리어 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대기 화면에서 제화를 통해 구입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69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884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 공격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캐릭터의 공격력과 몬스터의 방어력에 영향을 받는 장비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사용에 횟수 제한이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전투를 주로 플레이하는 것을 원함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특수 효과로 유저가 무기를 수집하는 이유를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995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 공격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캐릭터의 공격력과 몬스터의 방어력에 영향을 받지 않는 고정 데미지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 개념을 통해 사용 제한을 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탄을 통한 다양한 액션을 구상할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77156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시간적 요소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711C38-3E99-4536-A4C6-C452CD500203}"/>
              </a:ext>
            </a:extLst>
          </p:cNvPr>
          <p:cNvSpPr txBox="1"/>
          <p:nvPr/>
        </p:nvSpPr>
        <p:spPr>
          <a:xfrm>
            <a:off x="292100" y="1619075"/>
            <a:ext cx="742062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유저가 스테이지를 진행하던 중 사망하게 되면 제화를 통해 부활할 수 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반복적으로 부활하게 되면 점차 부활에 필요한 제화는 상승하게 됨</a:t>
            </a:r>
            <a:endParaRPr lang="en-US" altLang="ko-KR" sz="1400" dirty="0"/>
          </a:p>
          <a:p>
            <a:r>
              <a:rPr lang="ko-KR" altLang="en-US" sz="1400" dirty="0"/>
              <a:t>몬스터가 유저를 죽이는 순간에 유저의 캐릭터가 룸입구에서 다시 등장하는 연출을 사용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스테이지의 보스 룸에 입장 시 화면 연출로 보스의 위험한 공격 패턴을 예고함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스테이지 마다 사용가능한 특수기를 설정 그 특수 기를 활용한 스테이지 클리어를 유도 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시간 정지 </a:t>
            </a:r>
            <a:r>
              <a:rPr lang="en-US" altLang="ko-KR" sz="1400" dirty="0"/>
              <a:t>, </a:t>
            </a:r>
            <a:r>
              <a:rPr lang="ko-KR" altLang="en-US" sz="1400" dirty="0"/>
              <a:t>빨리 감기 </a:t>
            </a:r>
            <a:r>
              <a:rPr lang="en-US" altLang="ko-KR" sz="1400" dirty="0"/>
              <a:t>, </a:t>
            </a:r>
            <a:r>
              <a:rPr lang="ko-KR" altLang="en-US" sz="1400" dirty="0"/>
              <a:t>뒤로 감기 </a:t>
            </a:r>
            <a:r>
              <a:rPr lang="en-US" altLang="ko-KR" sz="1400" dirty="0"/>
              <a:t>, </a:t>
            </a:r>
            <a:r>
              <a:rPr lang="ko-KR" altLang="en-US" sz="1400" dirty="0"/>
              <a:t>느리게 감기 </a:t>
            </a:r>
            <a:r>
              <a:rPr lang="en-US" altLang="ko-KR" sz="1400" dirty="0"/>
              <a:t>– </a:t>
            </a:r>
            <a:r>
              <a:rPr lang="ko-KR" altLang="en-US" sz="1400" dirty="0"/>
              <a:t>퍼즐 같은 요소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챕터를 클리어 하는 순서에 따라 등장하는 무기와 몬스터의 디자인과 연출을 변경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과거의 챕터를 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43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플레이 방식 예상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2E5E598A-56BB-452D-8DE7-9E09586E70DE}"/>
              </a:ext>
            </a:extLst>
          </p:cNvPr>
          <p:cNvGrpSpPr/>
          <p:nvPr/>
        </p:nvGrpSpPr>
        <p:grpSpPr>
          <a:xfrm>
            <a:off x="1926133" y="910336"/>
            <a:ext cx="5046036" cy="4351338"/>
            <a:chOff x="-51831" y="985837"/>
            <a:chExt cx="5046036" cy="43513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72BCA14-F70B-48F1-AE59-703565BC240B}"/>
                </a:ext>
              </a:extLst>
            </p:cNvPr>
            <p:cNvGrpSpPr/>
            <p:nvPr/>
          </p:nvGrpSpPr>
          <p:grpSpPr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8" name="내용 개체 틀 79">
                <a:extLst>
                  <a:ext uri="{FF2B5EF4-FFF2-40B4-BE49-F238E27FC236}">
                    <a16:creationId xmlns:a16="http://schemas.microsoft.com/office/drawing/2014/main" xmlns="" id="{3EEAC0D8-FF23-4EE6-B98F-7FEEA2C97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31" y="985837"/>
                <a:ext cx="4094969" cy="4351338"/>
              </a:xfrm>
              <a:prstGeom prst="rect">
                <a:avLst/>
              </a:prstGeom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xmlns="" id="{118A13A3-FE06-476F-B21E-DB744FB3C975}"/>
                  </a:ext>
                </a:extLst>
              </p:cNvPr>
              <p:cNvCxnSpPr/>
              <p:nvPr/>
            </p:nvCxnSpPr>
            <p:spPr>
              <a:xfrm>
                <a:off x="1926133" y="4085439"/>
                <a:ext cx="37245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E0A6F777-E8F0-4B91-8945-F0BF9CBAB7ED}"/>
                  </a:ext>
                </a:extLst>
              </p:cNvPr>
              <p:cNvSpPr txBox="1"/>
              <p:nvPr/>
            </p:nvSpPr>
            <p:spPr>
              <a:xfrm>
                <a:off x="1878961" y="375765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/>
                  <a:t>대량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278747B-67BB-4167-A5C4-A4A44E3504C6}"/>
                </a:ext>
              </a:extLst>
            </p:cNvPr>
            <p:cNvSpPr txBox="1"/>
            <p:nvPr/>
          </p:nvSpPr>
          <p:spPr>
            <a:xfrm>
              <a:off x="2858684" y="3630700"/>
              <a:ext cx="21355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축적된 제화 </a:t>
              </a:r>
              <a:r>
                <a:rPr lang="en-US" altLang="ko-KR" sz="1050" dirty="0"/>
                <a:t>+ </a:t>
              </a:r>
              <a:r>
                <a:rPr lang="ko-KR" altLang="en-US" sz="1050" dirty="0"/>
                <a:t>보스 클리어 보상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DE85768B-B284-485B-9A54-0F76BD6A25B2}"/>
                </a:ext>
              </a:extLst>
            </p:cNvPr>
            <p:cNvSpPr txBox="1"/>
            <p:nvPr/>
          </p:nvSpPr>
          <p:spPr>
            <a:xfrm>
              <a:off x="-51831" y="3545022"/>
              <a:ext cx="2576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축적된 제화 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전체 룸 개수 </a:t>
              </a:r>
              <a:r>
                <a:rPr lang="en-US" altLang="ko-KR" sz="1050" dirty="0"/>
                <a:t>– </a:t>
              </a:r>
              <a:r>
                <a:rPr lang="ko-KR" altLang="en-US" sz="1050" dirty="0"/>
                <a:t>클리어 룸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EC4F98F-D047-4B64-AEDD-D61D6812C3F2}"/>
                </a:ext>
              </a:extLst>
            </p:cNvPr>
            <p:cNvSpPr txBox="1"/>
            <p:nvPr/>
          </p:nvSpPr>
          <p:spPr>
            <a:xfrm>
              <a:off x="292100" y="2031478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휘발 성 </a:t>
              </a:r>
              <a:r>
                <a:rPr lang="ko-KR" altLang="en-US" sz="1200" dirty="0" err="1"/>
                <a:t>스텟</a:t>
              </a:r>
              <a:r>
                <a:rPr lang="ko-KR" altLang="en-US" sz="1200" dirty="0"/>
                <a:t> 소멸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73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D5FCD8-0645-4EB1-99C4-F50ED75D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81A879E-AD87-41BD-A70D-7EB528CD2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7472D7F-8FE3-48EA-90BA-DDBA0B0061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C916FA5-1872-4A26-94A2-5B7A23E6CD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2574430C-73CD-4AB7-A615-17C13844C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D4DA1EE6-E0C0-45AD-BD58-6C63ECA65A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923444D-A054-4A3E-A37F-6E028FDF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A36E2E4-1FFF-417E-A4F8-328F7ACC5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7B3AE47-97B0-467F-BB37-9CB48EF25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25C6887-2771-472E-86EF-13BDE5118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2EAACD92-7AED-4A00-A22C-1492CDC94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386B8634-74E0-4B97-B65D-7341468235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7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BCE8910D-B54D-49BB-90C7-0A3A3AD3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9" y="0"/>
            <a:ext cx="1358300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타겟 유저 분석</a:t>
            </a:r>
          </a:p>
        </p:txBody>
      </p:sp>
    </p:spTree>
    <p:extLst>
      <p:ext uri="{BB962C8B-B14F-4D97-AF65-F5344CB8AC3E}">
        <p14:creationId xmlns:p14="http://schemas.microsoft.com/office/powerpoint/2010/main" val="27645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97BA40-6EF0-4C9F-8474-9958E452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B67C244-39CD-4810-A68F-4C79E35C5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C2C3BCA-5ED3-414B-A497-739642CF6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B6CDD11-551A-4465-9F6D-77488108B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FBFF96C1-906C-402D-91E8-A2F46AB446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A8AE455F-CDCD-4B08-9C01-748BED8349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87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FF5BF5-4093-42B0-A1BA-A8A0BB20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5CED94A-5481-4EC8-B574-DBE10E6C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/>
              <a:t> 분석</a:t>
            </a:r>
            <a:endParaRPr lang="en-US" altLang="ko-KR" sz="40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시장 분석</a:t>
            </a:r>
            <a:endParaRPr lang="en-US" altLang="ko-KR" sz="28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플랫폼 분석</a:t>
            </a:r>
            <a:endParaRPr lang="en-US" altLang="ko-KR" sz="28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장르 분석</a:t>
            </a:r>
            <a:endParaRPr lang="en-US" altLang="ko-KR" sz="28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유저 분석</a:t>
            </a:r>
            <a:endParaRPr lang="en-US" altLang="ko-KR" sz="28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유사 게임 분석</a:t>
            </a: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4000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7253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58085B-CDD0-46DC-B706-A2601143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698D4AD-B584-4AE5-8A12-8273A1838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주요 플레이 방식</a:t>
            </a:r>
            <a:endParaRPr lang="en-US" altLang="ko-KR" dirty="0"/>
          </a:p>
          <a:p>
            <a:pPr marL="800100" lvl="1" indent="-457200">
              <a:buAutoNum type="arabicPeriod"/>
            </a:pPr>
            <a:r>
              <a:rPr lang="ko-KR" altLang="en-US" dirty="0"/>
              <a:t>전투화면 예제</a:t>
            </a:r>
            <a:endParaRPr lang="en-US" altLang="ko-KR" dirty="0"/>
          </a:p>
          <a:p>
            <a:pPr marL="800100" lvl="1" indent="-457200">
              <a:buAutoNum type="arabicPeriod"/>
            </a:pPr>
            <a:r>
              <a:rPr lang="ko-KR" altLang="en-US" dirty="0"/>
              <a:t>전투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1143000" lvl="2" indent="-457200">
              <a:buAutoNum type="arabicPeriod"/>
            </a:pPr>
            <a:r>
              <a:rPr lang="ko-KR" altLang="en-US" dirty="0"/>
              <a:t>인터페이스 요소를 통해 유저에서 어떤 경험과 재미를 줄 것인지에 대한 것을 설명</a:t>
            </a:r>
            <a:endParaRPr lang="en-US" altLang="ko-KR" dirty="0"/>
          </a:p>
          <a:p>
            <a:pPr marL="1143000" lvl="2" indent="-457200">
              <a:buAutoNum type="arabicPeriod"/>
            </a:pPr>
            <a:r>
              <a:rPr lang="ko-KR" altLang="en-US" dirty="0"/>
              <a:t>추구하는 플레이 방식</a:t>
            </a:r>
            <a:r>
              <a:rPr lang="en-US" altLang="ko-KR" dirty="0"/>
              <a:t>, </a:t>
            </a:r>
            <a:r>
              <a:rPr lang="ko-KR" altLang="en-US" dirty="0"/>
              <a:t>그것을 위한 필요한 요소로 사용</a:t>
            </a:r>
            <a:endParaRPr lang="en-US" altLang="ko-KR" dirty="0"/>
          </a:p>
          <a:p>
            <a:pPr marL="1143000" lvl="2" indent="-457200">
              <a:buAutoNum type="arabicPeriod"/>
            </a:pPr>
            <a:r>
              <a:rPr lang="ko-KR" altLang="en-US" dirty="0"/>
              <a:t>상관없는 요소는 과감히 제외</a:t>
            </a:r>
            <a:endParaRPr lang="en-US" altLang="ko-KR" dirty="0"/>
          </a:p>
          <a:p>
            <a:pPr marL="800100" lvl="1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60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F59112-62BB-4A06-AAEA-263FE5F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제안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129466-052C-4E8B-9830-24943BDC5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 시스템</a:t>
            </a:r>
            <a:endParaRPr lang="en-US" altLang="ko-KR" dirty="0"/>
          </a:p>
          <a:p>
            <a:r>
              <a:rPr lang="ko-KR" altLang="en-US" dirty="0"/>
              <a:t>게임플레이 형태</a:t>
            </a:r>
            <a:endParaRPr lang="en-US" altLang="ko-KR" dirty="0"/>
          </a:p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스킬</a:t>
            </a:r>
            <a:endParaRPr lang="en-US" altLang="ko-KR" dirty="0"/>
          </a:p>
          <a:p>
            <a:r>
              <a:rPr lang="ko-KR" altLang="en-US" dirty="0"/>
              <a:t>아이템</a:t>
            </a:r>
            <a:endParaRPr lang="en-US" altLang="ko-KR" dirty="0"/>
          </a:p>
          <a:p>
            <a:r>
              <a:rPr lang="ko-KR" altLang="en-US" dirty="0"/>
              <a:t>몬스터</a:t>
            </a:r>
            <a:endParaRPr lang="en-US" altLang="ko-KR" dirty="0"/>
          </a:p>
          <a:p>
            <a:r>
              <a:rPr lang="ko-KR" altLang="en-US" dirty="0"/>
              <a:t>던전</a:t>
            </a:r>
            <a:endParaRPr lang="en-US" altLang="ko-KR" dirty="0"/>
          </a:p>
          <a:p>
            <a:r>
              <a:rPr lang="ko-KR" altLang="en-US" dirty="0"/>
              <a:t>위 요소를 어떻게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67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AF58B0-618A-4750-9883-C816CFA8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34ABF8D-EDB5-4685-B1EE-CE4699BF7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시간을 제어하는 듯한 느낌을 주는 스킬 액션 요소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en-US" altLang="ko-KR" dirty="0"/>
              <a:t>’</a:t>
            </a:r>
            <a:r>
              <a:rPr lang="ko-KR" altLang="en-US" dirty="0"/>
              <a:t>의 특징인 랜덤 스테이지 구성</a:t>
            </a:r>
            <a:endParaRPr lang="en-US" altLang="ko-KR" dirty="0"/>
          </a:p>
          <a:p>
            <a:r>
              <a:rPr lang="ko-KR" altLang="en-US" dirty="0"/>
              <a:t>독특한 세이브 위치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44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07BEDB-32B4-485C-919E-EEC705BB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5968962-E917-4343-96D1-7153E3D2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시간적 요소 </a:t>
            </a:r>
            <a:r>
              <a:rPr lang="en-US" altLang="ko-KR" dirty="0"/>
              <a:t>, </a:t>
            </a:r>
            <a:r>
              <a:rPr lang="ko-KR" altLang="en-US" dirty="0"/>
              <a:t>세이브 포인트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182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52FE86-AF50-4399-A815-130F1FD0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플레이 형태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0DBC61A-7745-40EF-AD77-487CDAD04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주요 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339999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486AB4-5D1A-471C-A468-873597B8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207196-634B-4A10-A89B-7CC02AAFB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주인공 캐릭터 </a:t>
            </a:r>
            <a:r>
              <a:rPr lang="en-US" altLang="ko-KR" dirty="0"/>
              <a:t>( </a:t>
            </a:r>
            <a:r>
              <a:rPr lang="ko-KR" altLang="en-US" dirty="0"/>
              <a:t>게임 플레이 위주 설명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5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C73056-2355-44F6-985C-B6DF93E4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1166479-528D-4401-B3F8-D52364831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스킬 컨셉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24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0C36BC-B262-4110-8BFC-7B6FD169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F10201F-4914-4BFB-A1D6-33E2FA71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게임에 등장하는 무기 </a:t>
            </a:r>
            <a:r>
              <a:rPr lang="en-US" altLang="ko-KR" dirty="0"/>
              <a:t>/ </a:t>
            </a:r>
            <a:r>
              <a:rPr lang="ko-KR" altLang="en-US" dirty="0"/>
              <a:t>소모 </a:t>
            </a:r>
            <a:r>
              <a:rPr lang="en-US" altLang="ko-KR" dirty="0"/>
              <a:t>(</a:t>
            </a:r>
            <a:r>
              <a:rPr lang="ko-KR" altLang="en-US" dirty="0"/>
              <a:t>기타 아이템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옵션 </a:t>
            </a:r>
            <a:r>
              <a:rPr lang="en-US" altLang="ko-KR" dirty="0"/>
              <a:t>, </a:t>
            </a:r>
            <a:r>
              <a:rPr lang="ko-KR" altLang="en-US" dirty="0"/>
              <a:t>등급</a:t>
            </a:r>
            <a:r>
              <a:rPr lang="en-US" altLang="ko-KR" dirty="0"/>
              <a:t>, </a:t>
            </a:r>
            <a:r>
              <a:rPr lang="ko-KR" altLang="en-US" dirty="0"/>
              <a:t>기타 항목</a:t>
            </a:r>
          </a:p>
        </p:txBody>
      </p:sp>
    </p:spTree>
    <p:extLst>
      <p:ext uri="{BB962C8B-B14F-4D97-AF65-F5344CB8AC3E}">
        <p14:creationId xmlns:p14="http://schemas.microsoft.com/office/powerpoint/2010/main" val="250839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BCE8910D-B54D-49BB-90C7-0A3A3AD3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9" y="0"/>
            <a:ext cx="1358300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모티브 분석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xmlns="" id="{27C2685A-08AB-4F7B-BAD7-6618BA938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144138"/>
              </p:ext>
            </p:extLst>
          </p:nvPr>
        </p:nvGraphicFramePr>
        <p:xfrm>
          <a:off x="292100" y="2998199"/>
          <a:ext cx="858202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27">
                  <a:extLst>
                    <a:ext uri="{9D8B030D-6E8A-4147-A177-3AD203B41FA5}">
                      <a16:colId xmlns:a16="http://schemas.microsoft.com/office/drawing/2014/main" xmlns="" val="1534092653"/>
                    </a:ext>
                  </a:extLst>
                </a:gridCol>
                <a:gridCol w="2086983">
                  <a:extLst>
                    <a:ext uri="{9D8B030D-6E8A-4147-A177-3AD203B41FA5}">
                      <a16:colId xmlns:a16="http://schemas.microsoft.com/office/drawing/2014/main" xmlns="" val="2324608418"/>
                    </a:ext>
                  </a:extLst>
                </a:gridCol>
                <a:gridCol w="5625315">
                  <a:extLst>
                    <a:ext uri="{9D8B030D-6E8A-4147-A177-3AD203B41FA5}">
                      <a16:colId xmlns:a16="http://schemas.microsoft.com/office/drawing/2014/main" xmlns="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캐릭터를 수집하며 캐릭터의 특징에 맞는 특성과 무기 선택으로 던전을 클리어 하는 재미를 유저에게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수집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582BEF6-C5A5-4B65-BFD3-966CAB40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25" y="848568"/>
            <a:ext cx="4279900" cy="2008932"/>
          </a:xfrm>
          <a:prstGeom prst="rect">
            <a:avLst/>
          </a:prstGeom>
        </p:spPr>
      </p:pic>
      <p:pic>
        <p:nvPicPr>
          <p:cNvPr id="11" name="그림 10" descr="테이블, 컴퓨터, 앉아있는, 책상이(가) 표시된 사진&#10;&#10;자동 생성된 설명">
            <a:extLst>
              <a:ext uri="{FF2B5EF4-FFF2-40B4-BE49-F238E27FC236}">
                <a16:creationId xmlns:a16="http://schemas.microsoft.com/office/drawing/2014/main" xmlns="" id="{70F03197-97C6-4D0B-9334-E1DE4E4A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6" y="1126799"/>
            <a:ext cx="4257676" cy="16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CF36AEC-49F8-403C-84E7-D3E9ADFC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4D3F75-48B0-489D-A5BC-AA4A370F8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몬스터 종류 </a:t>
            </a:r>
            <a:r>
              <a:rPr lang="en-US" altLang="ko-KR" dirty="0"/>
              <a:t>/ </a:t>
            </a:r>
            <a:r>
              <a:rPr lang="ko-KR" altLang="en-US" dirty="0"/>
              <a:t>형태 </a:t>
            </a:r>
            <a:r>
              <a:rPr lang="en-US" altLang="ko-KR" dirty="0"/>
              <a:t>/ </a:t>
            </a:r>
            <a:r>
              <a:rPr lang="ko-KR" altLang="en-US" dirty="0"/>
              <a:t>특징</a:t>
            </a:r>
            <a:endParaRPr lang="en-US" altLang="ko-KR" dirty="0"/>
          </a:p>
          <a:p>
            <a:r>
              <a:rPr lang="ko-KR" altLang="en-US" dirty="0"/>
              <a:t>몬스터 구분</a:t>
            </a:r>
          </a:p>
        </p:txBody>
      </p:sp>
    </p:spTree>
    <p:extLst>
      <p:ext uri="{BB962C8B-B14F-4D97-AF65-F5344CB8AC3E}">
        <p14:creationId xmlns:p14="http://schemas.microsoft.com/office/powerpoint/2010/main" val="109181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BCCB2B-C067-4E12-8851-F8A0124C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4AFF5B-B0C3-4BEA-838E-02683B98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스킬 </a:t>
            </a:r>
            <a:r>
              <a:rPr lang="en-US" altLang="ko-KR" dirty="0"/>
              <a:t>/ </a:t>
            </a:r>
            <a:r>
              <a:rPr lang="ko-KR" altLang="en-US" dirty="0"/>
              <a:t>무기</a:t>
            </a:r>
            <a:r>
              <a:rPr lang="en-US" altLang="ko-KR" dirty="0"/>
              <a:t> / </a:t>
            </a:r>
            <a:r>
              <a:rPr lang="ko-KR" altLang="en-US" dirty="0"/>
              <a:t>몬스터 </a:t>
            </a:r>
            <a:r>
              <a:rPr lang="en-US" altLang="ko-KR" dirty="0"/>
              <a:t>/ </a:t>
            </a:r>
            <a:r>
              <a:rPr lang="ko-KR" altLang="en-US" dirty="0"/>
              <a:t>던전 가 서로 어떤 플레이 형태를 만들어 내는지 설명</a:t>
            </a:r>
          </a:p>
        </p:txBody>
      </p:sp>
    </p:spTree>
    <p:extLst>
      <p:ext uri="{BB962C8B-B14F-4D97-AF65-F5344CB8AC3E}">
        <p14:creationId xmlns:p14="http://schemas.microsoft.com/office/powerpoint/2010/main" val="299062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02EFF3-982D-4B8D-A749-50BC25D7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E82371D-2A31-47DC-BE4C-E183D7D2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보스 룸에 도착하면 나머지 남은 경로들이 버려지는 것에 대한 설명 부족 </a:t>
            </a:r>
            <a:r>
              <a:rPr lang="en-US" altLang="ko-KR" dirty="0"/>
              <a:t>( </a:t>
            </a:r>
            <a:r>
              <a:rPr lang="ko-KR" altLang="en-US" dirty="0"/>
              <a:t>보스 룸을 클리어 시</a:t>
            </a:r>
            <a:r>
              <a:rPr lang="en-US" altLang="ko-KR" dirty="0"/>
              <a:t>, </a:t>
            </a:r>
            <a:r>
              <a:rPr lang="ko-KR" altLang="en-US" dirty="0"/>
              <a:t>해당 스테이지 구성을 초기화 다시 스테이지를 진행하면 다시 랜덤으로 </a:t>
            </a:r>
            <a:r>
              <a:rPr lang="ko-KR" altLang="en-US" dirty="0" err="1"/>
              <a:t>세팅됨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85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17A49A-6D0F-449E-AA1E-B23553AE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A6C7DB-9E0E-4594-88D6-41545A816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3E00F8-E9F4-441E-B9A8-4442C529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/ </a:t>
            </a:r>
            <a:r>
              <a:rPr lang="ko-KR" altLang="en-US" dirty="0"/>
              <a:t>스토리 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BF929D5-B9C1-4FAB-BB0B-038D0715F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5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597088-0892-40A4-B751-8A949A7E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34F3EB7-2794-41A4-8EFF-80DF266B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8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BCE8910D-B54D-49BB-90C7-0A3A3AD3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9" y="0"/>
            <a:ext cx="1358300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모티브 분석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xmlns="" id="{E6C5A51B-8FB5-4DBA-BCC2-B2784CA977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46119"/>
              </p:ext>
            </p:extLst>
          </p:nvPr>
        </p:nvGraphicFramePr>
        <p:xfrm>
          <a:off x="292100" y="3230814"/>
          <a:ext cx="8582025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42">
                  <a:extLst>
                    <a:ext uri="{9D8B030D-6E8A-4147-A177-3AD203B41FA5}">
                      <a16:colId xmlns:a16="http://schemas.microsoft.com/office/drawing/2014/main" xmlns="" val="1534092653"/>
                    </a:ext>
                  </a:extLst>
                </a:gridCol>
                <a:gridCol w="1846229">
                  <a:extLst>
                    <a:ext uri="{9D8B030D-6E8A-4147-A177-3AD203B41FA5}">
                      <a16:colId xmlns:a16="http://schemas.microsoft.com/office/drawing/2014/main" xmlns="" val="2324608418"/>
                    </a:ext>
                  </a:extLst>
                </a:gridCol>
                <a:gridCol w="5844554">
                  <a:extLst>
                    <a:ext uri="{9D8B030D-6E8A-4147-A177-3AD203B41FA5}">
                      <a16:colId xmlns:a16="http://schemas.microsoft.com/office/drawing/2014/main" xmlns="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카타나</a:t>
                      </a:r>
                      <a:r>
                        <a:rPr lang="ko-KR" altLang="en-US" sz="1000" dirty="0"/>
                        <a:t> 제로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사이버 펑크 분위기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부드럽고 섬세한 도트 연출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박진감 넘치는 액션이 특징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진행하면 할 수 록 올라가는 난이도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시도의 제한이 없어 무한히 도전할 수 있는 게임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체력이라는 것이 따로 없고 적에게 한번 맞으면 그 자리에서 캐릭터가 사망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스테이지를 다시 도전하게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선제 공격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회피를 통해 클리어 시 까지 공격을 받지 않도록 하는 것이 목표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적의 총알 공격을 타이밍에 맞춰 검을 휘두르는 것으로 튕겨 낼 수 있음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특수 효과와 함께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 내 동작들을 일시적으로 느리게 만들어 유저가 보다 원활하게 동작을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액션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핵 앤 슬래시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플랫포머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 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04.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스테이지 클리어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차별화 된 전투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6299415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D92F681F-61B3-43AD-B114-6BC40BA0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914850"/>
            <a:ext cx="427990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카타나 제로 gif에 대한 이미지 검색결과">
            <a:extLst>
              <a:ext uri="{FF2B5EF4-FFF2-40B4-BE49-F238E27FC236}">
                <a16:creationId xmlns:a16="http://schemas.microsoft.com/office/drawing/2014/main" xmlns="" id="{3F7ED70A-CAD5-4A12-A50C-D09C36623F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794200"/>
            <a:ext cx="42291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7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BCE8910D-B54D-49BB-90C7-0A3A3AD3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9" y="0"/>
            <a:ext cx="1358300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게임의 특징 </a:t>
            </a:r>
            <a:r>
              <a:rPr lang="en-US" altLang="ko-KR" dirty="0"/>
              <a:t>/ </a:t>
            </a:r>
            <a:r>
              <a:rPr lang="ko-KR" altLang="en-US" dirty="0"/>
              <a:t>의도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3AB8771F-02A3-43D5-9BA4-88F8979065D4}"/>
              </a:ext>
            </a:extLst>
          </p:cNvPr>
          <p:cNvSpPr txBox="1">
            <a:spLocks/>
          </p:cNvSpPr>
          <p:nvPr/>
        </p:nvSpPr>
        <p:spPr>
          <a:xfrm>
            <a:off x="292100" y="3584624"/>
            <a:ext cx="8582025" cy="17525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/>
              <a:t>도트 그래픽의 복고풍의 비주얼</a:t>
            </a:r>
            <a:r>
              <a:rPr lang="en-US" altLang="ko-KR" sz="1050" dirty="0"/>
              <a:t>, </a:t>
            </a:r>
            <a:r>
              <a:rPr lang="ko-KR" altLang="en-US" sz="1050" dirty="0"/>
              <a:t>로그 라이트 장르의 게임성 </a:t>
            </a:r>
            <a:r>
              <a:rPr lang="en-US" altLang="ko-KR" sz="1050" dirty="0"/>
              <a:t>+ </a:t>
            </a:r>
            <a:r>
              <a:rPr lang="ko-KR" altLang="en-US" sz="1050" dirty="0"/>
              <a:t>핵 엔 슬래시 게임의 </a:t>
            </a:r>
            <a:r>
              <a:rPr lang="en-US" altLang="ko-KR" sz="1050" dirty="0"/>
              <a:t>1</a:t>
            </a:r>
            <a:r>
              <a:rPr lang="ko-KR" altLang="en-US" sz="1050" dirty="0"/>
              <a:t>대 다수 전투의 쾌감 </a:t>
            </a: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/>
              <a:t>+ </a:t>
            </a:r>
            <a:r>
              <a:rPr lang="ko-KR" altLang="en-US" sz="1050" dirty="0"/>
              <a:t>탄막 슈팅 게임의 유저의 즉각적인 반응과 피드백</a:t>
            </a:r>
            <a:endParaRPr lang="en-US" altLang="ko-KR" sz="1050" dirty="0"/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던전의 랜덤 조합</a:t>
            </a:r>
            <a:r>
              <a:rPr lang="en-US" altLang="ko-KR" sz="1050" dirty="0"/>
              <a:t>, </a:t>
            </a:r>
            <a:r>
              <a:rPr lang="ko-KR" altLang="en-US" sz="1050" dirty="0"/>
              <a:t>사망 시 리스크에 대한 긴장감 싱글 플레이를 반복적으로 했을 때 지루함을 일부 상쇠</a:t>
            </a:r>
            <a:endParaRPr lang="en-US" altLang="ko-KR" sz="1050" dirty="0"/>
          </a:p>
          <a:p>
            <a:r>
              <a:rPr lang="en-US" altLang="ko-KR" sz="1050" dirty="0"/>
              <a:t>-</a:t>
            </a:r>
            <a:r>
              <a:rPr lang="ko-KR" altLang="en-US" sz="1050" dirty="0"/>
              <a:t> 복고풍 그래픽으로 개발의 난이도 감소와 기존 </a:t>
            </a:r>
            <a:r>
              <a:rPr lang="ko-KR" altLang="en-US" sz="1050" dirty="0" err="1"/>
              <a:t>메니아</a:t>
            </a:r>
            <a:r>
              <a:rPr lang="ko-KR" altLang="en-US" sz="1050" dirty="0"/>
              <a:t> 유저와 과거 향수를 찾는 유저를 타겟</a:t>
            </a:r>
            <a:endParaRPr lang="en-US" altLang="ko-KR" sz="1050" dirty="0"/>
          </a:p>
          <a:p>
            <a:r>
              <a:rPr lang="en-US" altLang="ko-KR" sz="1050" dirty="0"/>
              <a:t>- 1</a:t>
            </a:r>
            <a:r>
              <a:rPr lang="ko-KR" altLang="en-US" sz="1050" dirty="0"/>
              <a:t>대 다수의 전투를 통한 액션 성 </a:t>
            </a:r>
            <a:r>
              <a:rPr lang="en-US" altLang="ko-KR" sz="1050" dirty="0"/>
              <a:t>( </a:t>
            </a:r>
            <a:r>
              <a:rPr lang="ko-KR" altLang="en-US" sz="1050" dirty="0"/>
              <a:t>때리는 맛 </a:t>
            </a:r>
            <a:r>
              <a:rPr lang="en-US" altLang="ko-KR" sz="1050" dirty="0"/>
              <a:t>)</a:t>
            </a:r>
            <a:r>
              <a:rPr lang="ko-KR" altLang="en-US" sz="1050" dirty="0"/>
              <a:t> 부여</a:t>
            </a:r>
            <a:endParaRPr lang="en-US" altLang="ko-KR" sz="1050" dirty="0"/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적의 공격 패턴을 회피하고 빈틈을 노리는 전략적 즐거움</a:t>
            </a:r>
            <a:endParaRPr lang="en-US" altLang="ko-KR" sz="1050" dirty="0"/>
          </a:p>
          <a:p>
            <a:r>
              <a:rPr lang="en-US" altLang="ko-KR" sz="1050" dirty="0"/>
              <a:t>-  </a:t>
            </a:r>
            <a:r>
              <a:rPr lang="ko-KR" altLang="en-US" sz="1050" dirty="0"/>
              <a:t>타 게임과 차별점으로 </a:t>
            </a:r>
            <a:r>
              <a:rPr lang="ko-KR" altLang="en-US" sz="1050" dirty="0" err="1"/>
              <a:t>차별점으로</a:t>
            </a:r>
            <a:r>
              <a:rPr lang="ko-KR" altLang="en-US" sz="1050" dirty="0"/>
              <a:t> 시간을 조종하는 컨셉의 스킬로 액션을 연출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62300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컨셉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06433583-9397-466C-A964-221693C30670}"/>
              </a:ext>
            </a:extLst>
          </p:cNvPr>
          <p:cNvSpPr txBox="1">
            <a:spLocks/>
          </p:cNvSpPr>
          <p:nvPr/>
        </p:nvSpPr>
        <p:spPr>
          <a:xfrm>
            <a:off x="292100" y="1510702"/>
            <a:ext cx="8582025" cy="2362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기획 의도 </a:t>
            </a:r>
            <a:r>
              <a:rPr lang="en-US" altLang="ko-KR" sz="1400" dirty="0"/>
              <a:t>/ </a:t>
            </a:r>
            <a:r>
              <a:rPr lang="ko-KR" altLang="en-US" sz="1400" dirty="0"/>
              <a:t>방향성</a:t>
            </a:r>
            <a:endParaRPr lang="en-US" altLang="ko-KR" sz="1400" dirty="0"/>
          </a:p>
          <a:p>
            <a:pPr lvl="1"/>
            <a:r>
              <a:rPr lang="ko-KR" altLang="en-US" sz="1200" dirty="0"/>
              <a:t>모바일 환경에 맞게 편하게 로그 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장르 게임을 즐길 수 있도록  편의 기능을 지원</a:t>
            </a:r>
            <a:endParaRPr lang="en-US" altLang="ko-KR" sz="1200" dirty="0"/>
          </a:p>
          <a:p>
            <a:pPr lvl="1"/>
            <a:r>
              <a:rPr lang="ko-KR" altLang="en-US" sz="1200" dirty="0"/>
              <a:t>스테이지를 탐험하고 그것으로 점차 강해지는 캐릭터</a:t>
            </a:r>
            <a:endParaRPr lang="en-US" altLang="ko-KR" sz="1200" dirty="0"/>
          </a:p>
          <a:p>
            <a:pPr lvl="1"/>
            <a:r>
              <a:rPr lang="en-US" altLang="ko-KR" sz="1200" dirty="0"/>
              <a:t>1</a:t>
            </a:r>
            <a:r>
              <a:rPr lang="ko-KR" altLang="en-US" sz="1200" dirty="0"/>
              <a:t> 대 다수의 멋진 전투 액션을 유저가 경험하도록 </a:t>
            </a:r>
            <a:endParaRPr lang="en-US" altLang="ko-KR" sz="1200" dirty="0"/>
          </a:p>
          <a:p>
            <a:r>
              <a:rPr lang="ko-KR" altLang="en-US" sz="1400" dirty="0"/>
              <a:t>기존 게임 유사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차별점</a:t>
            </a:r>
            <a:endParaRPr lang="en-US" altLang="ko-KR" sz="1400" dirty="0"/>
          </a:p>
          <a:p>
            <a:pPr lvl="1"/>
            <a:r>
              <a:rPr lang="ko-KR" altLang="en-US" sz="1200" dirty="0" err="1"/>
              <a:t>로그라이크의</a:t>
            </a:r>
            <a:r>
              <a:rPr lang="ko-KR" altLang="en-US" sz="1200" dirty="0"/>
              <a:t> 어려운 게임 난이도 완화 </a:t>
            </a:r>
            <a:r>
              <a:rPr lang="en-US" altLang="ko-KR" sz="1200" dirty="0"/>
              <a:t>( </a:t>
            </a:r>
            <a:r>
              <a:rPr lang="ko-KR" altLang="en-US" sz="1200" dirty="0"/>
              <a:t>로그 라이트 </a:t>
            </a:r>
            <a:r>
              <a:rPr lang="en-US" altLang="ko-KR" sz="1200" dirty="0"/>
              <a:t>)</a:t>
            </a:r>
          </a:p>
          <a:p>
            <a:pPr lvl="1"/>
            <a:r>
              <a:rPr lang="ko-KR" altLang="en-US" sz="1200" dirty="0"/>
              <a:t>시간을 조종한다는 느낌의 스킬과 기타 요소들</a:t>
            </a:r>
            <a:endParaRPr lang="en-US" altLang="ko-KR" sz="1200" dirty="0"/>
          </a:p>
          <a:p>
            <a:pPr lvl="1"/>
            <a:r>
              <a:rPr lang="en-US" altLang="ko-KR" sz="1200" dirty="0"/>
              <a:t>SF,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스팀펑크</a:t>
            </a:r>
            <a:r>
              <a:rPr lang="ko-KR" altLang="en-US" sz="1200" dirty="0"/>
              <a:t> 느낌의 그래픽 디자인</a:t>
            </a:r>
          </a:p>
        </p:txBody>
      </p:sp>
    </p:spTree>
    <p:extLst>
      <p:ext uri="{BB962C8B-B14F-4D97-AF65-F5344CB8AC3E}">
        <p14:creationId xmlns:p14="http://schemas.microsoft.com/office/powerpoint/2010/main" val="423146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전투 설명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E40AF494-86E6-410A-A474-D3910C21EB2C}"/>
              </a:ext>
            </a:extLst>
          </p:cNvPr>
          <p:cNvGrpSpPr/>
          <p:nvPr/>
        </p:nvGrpSpPr>
        <p:grpSpPr>
          <a:xfrm>
            <a:off x="5343019" y="791340"/>
            <a:ext cx="2504471" cy="2907442"/>
            <a:chOff x="4689557" y="755077"/>
            <a:chExt cx="2504471" cy="2907442"/>
          </a:xfrm>
        </p:grpSpPr>
        <p:pic>
          <p:nvPicPr>
            <p:cNvPr id="12" name="그림 11" descr="테이블, 노트북, 컴퓨터, 그룹이(가) 표시된 사진&#10;&#10;자동 생성된 설명">
              <a:extLst>
                <a:ext uri="{FF2B5EF4-FFF2-40B4-BE49-F238E27FC236}">
                  <a16:creationId xmlns:a16="http://schemas.microsoft.com/office/drawing/2014/main" xmlns="" id="{FABBD7D0-30C0-4D43-B270-F420DC48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493" y="2238527"/>
              <a:ext cx="2386996" cy="1334606"/>
            </a:xfrm>
            <a:prstGeom prst="rect">
              <a:avLst/>
            </a:prstGeom>
          </p:spPr>
        </p:pic>
        <p:pic>
          <p:nvPicPr>
            <p:cNvPr id="13" name="그림 12" descr="실내, 지도, 테이블, 걸린이(가) 표시된 사진&#10;&#10;자동 생성된 설명">
              <a:extLst>
                <a:ext uri="{FF2B5EF4-FFF2-40B4-BE49-F238E27FC236}">
                  <a16:creationId xmlns:a16="http://schemas.microsoft.com/office/drawing/2014/main" xmlns="" id="{078379B2-92C7-4000-A801-6192CE38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493" y="869255"/>
              <a:ext cx="2386996" cy="1335625"/>
            </a:xfrm>
            <a:prstGeom prst="rect">
              <a:avLst/>
            </a:prstGeom>
          </p:spPr>
        </p:pic>
        <p:sp>
          <p:nvSpPr>
            <p:cNvPr id="14" name="곱하기 기호 13">
              <a:extLst>
                <a:ext uri="{FF2B5EF4-FFF2-40B4-BE49-F238E27FC236}">
                  <a16:creationId xmlns:a16="http://schemas.microsoft.com/office/drawing/2014/main" xmlns="" id="{0E563010-CC96-4EB9-B37E-A4DD478DDB88}"/>
                </a:ext>
              </a:extLst>
            </p:cNvPr>
            <p:cNvSpPr/>
            <p:nvPr/>
          </p:nvSpPr>
          <p:spPr>
            <a:xfrm>
              <a:off x="6148635" y="2083658"/>
              <a:ext cx="571615" cy="1046707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4EFE3FB9-9435-4513-8F33-0C7B4A84EE89}"/>
                </a:ext>
              </a:extLst>
            </p:cNvPr>
            <p:cNvSpPr/>
            <p:nvPr/>
          </p:nvSpPr>
          <p:spPr>
            <a:xfrm>
              <a:off x="4689557" y="755077"/>
              <a:ext cx="2504471" cy="29074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772F1854-A49A-4F71-9834-9B47B5C8799B}"/>
              </a:ext>
            </a:extLst>
          </p:cNvPr>
          <p:cNvGrpSpPr/>
          <p:nvPr/>
        </p:nvGrpSpPr>
        <p:grpSpPr>
          <a:xfrm>
            <a:off x="1296510" y="785536"/>
            <a:ext cx="2504471" cy="2907442"/>
            <a:chOff x="1926238" y="755077"/>
            <a:chExt cx="2504471" cy="29074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240E9888-4CA1-49FF-8A1F-CD06B205E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87" y="869255"/>
              <a:ext cx="2387563" cy="13367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0B7E89C3-0E3B-41FC-9F56-155E5EEC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87" y="2238527"/>
              <a:ext cx="2385173" cy="133460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FB727EF2-392C-4C21-B49F-80FCC80EE14D}"/>
                </a:ext>
              </a:extLst>
            </p:cNvPr>
            <p:cNvSpPr/>
            <p:nvPr/>
          </p:nvSpPr>
          <p:spPr>
            <a:xfrm>
              <a:off x="1926238" y="755077"/>
              <a:ext cx="2504471" cy="29074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xmlns="" id="{14D1A4C0-2508-4011-B84A-F94F9B620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005967"/>
              </p:ext>
            </p:extLst>
          </p:nvPr>
        </p:nvGraphicFramePr>
        <p:xfrm>
          <a:off x="284468" y="3765305"/>
          <a:ext cx="8589657" cy="1613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3991">
                  <a:extLst>
                    <a:ext uri="{9D8B030D-6E8A-4147-A177-3AD203B41FA5}">
                      <a16:colId xmlns:a16="http://schemas.microsoft.com/office/drawing/2014/main" xmlns="" val="758864379"/>
                    </a:ext>
                  </a:extLst>
                </a:gridCol>
                <a:gridCol w="4285666">
                  <a:extLst>
                    <a:ext uri="{9D8B030D-6E8A-4147-A177-3AD203B41FA5}">
                      <a16:colId xmlns:a16="http://schemas.microsoft.com/office/drawing/2014/main" xmlns="" val="2188567545"/>
                    </a:ext>
                  </a:extLst>
                </a:gridCol>
              </a:tblGrid>
              <a:tr h="161313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몬스터는 유저를 공격하기 위해 따라 다님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적절한 회피를 통해 안전을 확보한 뒤 공격을 통해 다수의 몬스터를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 마다 공격 패턴이 다르며 원거리 몬스터의 공격을 조심해야함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캐릭터의 안전을 확보한 후 공격하는 것이 필수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8757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4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UI</a:t>
            </a:r>
            <a:r>
              <a:rPr lang="ko-KR" altLang="en-US" dirty="0"/>
              <a:t> 배치 </a:t>
            </a:r>
            <a:r>
              <a:rPr lang="en-US" altLang="ko-KR" dirty="0"/>
              <a:t>/ </a:t>
            </a:r>
            <a:r>
              <a:rPr lang="ko-KR" altLang="en-US" dirty="0"/>
              <a:t>몬스터 등급 </a:t>
            </a:r>
          </a:p>
        </p:txBody>
      </p:sp>
      <p:graphicFrame>
        <p:nvGraphicFramePr>
          <p:cNvPr id="59" name="표 59">
            <a:extLst>
              <a:ext uri="{FF2B5EF4-FFF2-40B4-BE49-F238E27FC236}">
                <a16:creationId xmlns:a16="http://schemas.microsoft.com/office/drawing/2014/main" xmlns="" id="{74FC158F-8C69-4EFA-8323-D43653721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078288"/>
              </p:ext>
            </p:extLst>
          </p:nvPr>
        </p:nvGraphicFramePr>
        <p:xfrm>
          <a:off x="292100" y="676088"/>
          <a:ext cx="8582026" cy="480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287">
                  <a:extLst>
                    <a:ext uri="{9D8B030D-6E8A-4147-A177-3AD203B41FA5}">
                      <a16:colId xmlns:a16="http://schemas.microsoft.com/office/drawing/2014/main" xmlns="" val="3120602023"/>
                    </a:ext>
                  </a:extLst>
                </a:gridCol>
                <a:gridCol w="996403">
                  <a:extLst>
                    <a:ext uri="{9D8B030D-6E8A-4147-A177-3AD203B41FA5}">
                      <a16:colId xmlns:a16="http://schemas.microsoft.com/office/drawing/2014/main" xmlns="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xmlns="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xmlns="" val="1780364709"/>
                    </a:ext>
                  </a:extLst>
                </a:gridCol>
              </a:tblGrid>
              <a:tr h="1858167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28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12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방향키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움직이는 조작키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경험에 의해 왼쪽에 있는 조이스틱이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933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공격관련키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변경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일반 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상호작용 키 표시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경험에 의해 오른쪽에 있는 활동 관련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989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 활성화 여부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정확한 캐릭터 이동 방향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중앙에 캐릭터를 놓아 두면서 유저가 캐릭터의 움직임에 집중하도록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4933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체력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에너지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정보를 통해 필요한 플레이 방식을 선택하도록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7759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획득 제화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 진행 중에 획득한 제화를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스테이지를 클리어하게 되면 받게 되는 제화를 표시함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제화를 소비해 보스전에 사망 시 부활의 기회를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7393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잠시 일시정지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편의성 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1894601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6A3DA3AA-8C9E-4DDC-B12B-00D8596987A4}"/>
              </a:ext>
            </a:extLst>
          </p:cNvPr>
          <p:cNvGrpSpPr/>
          <p:nvPr/>
        </p:nvGrpSpPr>
        <p:grpSpPr>
          <a:xfrm>
            <a:off x="3112329" y="755077"/>
            <a:ext cx="2895608" cy="1621452"/>
            <a:chOff x="3792682" y="2592311"/>
            <a:chExt cx="2857930" cy="160035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8BF9BD19-A190-4AEB-9B43-911CFA020A37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63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xmlns="" id="{71DB396F-8076-47B8-B853-5CDB1040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965" y="3251200"/>
              <a:ext cx="201364" cy="174626"/>
            </a:xfrm>
            <a:prstGeom prst="rect">
              <a:avLst/>
            </a:prstGeom>
          </p:spPr>
        </p:pic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FA5F1278-F3D1-4B08-BEB5-1AB3CD6E17E7}"/>
                </a:ext>
              </a:extLst>
            </p:cNvPr>
            <p:cNvSpPr/>
            <p:nvPr/>
          </p:nvSpPr>
          <p:spPr>
            <a:xfrm>
              <a:off x="4003675" y="3619500"/>
              <a:ext cx="450850" cy="450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A02E8A2A-AAE8-472F-9B9C-70E01304C3CE}"/>
                </a:ext>
              </a:extLst>
            </p:cNvPr>
            <p:cNvSpPr/>
            <p:nvPr/>
          </p:nvSpPr>
          <p:spPr>
            <a:xfrm>
              <a:off x="6147813" y="3728463"/>
              <a:ext cx="232924" cy="232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9A533C8D-6A80-4A02-A022-F3ACF551F472}"/>
                </a:ext>
              </a:extLst>
            </p:cNvPr>
            <p:cNvSpPr/>
            <p:nvPr/>
          </p:nvSpPr>
          <p:spPr>
            <a:xfrm>
              <a:off x="3792682" y="2592311"/>
              <a:ext cx="992043" cy="2112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4</a:t>
              </a:r>
              <a:endParaRPr lang="ko-KR" altLang="en-US" sz="1000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A4FFF9E6-4136-4263-B511-C8ACA773F3AF}"/>
                </a:ext>
              </a:extLst>
            </p:cNvPr>
            <p:cNvSpPr/>
            <p:nvPr/>
          </p:nvSpPr>
          <p:spPr>
            <a:xfrm>
              <a:off x="5868892" y="3728463"/>
              <a:ext cx="175296" cy="175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6498ADF5-AABA-45D3-801F-9F1393669084}"/>
                </a:ext>
              </a:extLst>
            </p:cNvPr>
            <p:cNvSpPr/>
            <p:nvPr/>
          </p:nvSpPr>
          <p:spPr>
            <a:xfrm>
              <a:off x="6357937" y="3432175"/>
              <a:ext cx="149226" cy="149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DA4FFFF5-A06F-419B-97A0-27E7C79028F5}"/>
                </a:ext>
              </a:extLst>
            </p:cNvPr>
            <p:cNvSpPr/>
            <p:nvPr/>
          </p:nvSpPr>
          <p:spPr>
            <a:xfrm>
              <a:off x="6052698" y="3457710"/>
              <a:ext cx="161790" cy="1617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xmlns="" id="{06FF4B05-CDA5-4365-A125-1DC9442E2B1C}"/>
                </a:ext>
              </a:extLst>
            </p:cNvPr>
            <p:cNvSpPr/>
            <p:nvPr/>
          </p:nvSpPr>
          <p:spPr>
            <a:xfrm>
              <a:off x="5322329" y="3338513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xmlns="" id="{6A4DF185-E912-4EB9-B982-DC3FF21F8691}"/>
                </a:ext>
              </a:extLst>
            </p:cNvPr>
            <p:cNvSpPr/>
            <p:nvPr/>
          </p:nvSpPr>
          <p:spPr>
            <a:xfrm>
              <a:off x="6502822" y="2631787"/>
              <a:ext cx="98847" cy="98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6</a:t>
              </a:r>
              <a:endParaRPr lang="ko-KR" altLang="en-US" sz="10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6B0A26D8-A121-4951-937A-AFC4572F1455}"/>
                </a:ext>
              </a:extLst>
            </p:cNvPr>
            <p:cNvSpPr/>
            <p:nvPr/>
          </p:nvSpPr>
          <p:spPr>
            <a:xfrm>
              <a:off x="3792682" y="3425826"/>
              <a:ext cx="871393" cy="7668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BB969013-83BF-4CBC-BDC0-94F33D394B3E}"/>
                </a:ext>
              </a:extLst>
            </p:cNvPr>
            <p:cNvSpPr/>
            <p:nvPr/>
          </p:nvSpPr>
          <p:spPr>
            <a:xfrm>
              <a:off x="5779219" y="3425826"/>
              <a:ext cx="871393" cy="7668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1C3F963B-AA1D-4A2E-B36E-2D50603227E6}"/>
                </a:ext>
              </a:extLst>
            </p:cNvPr>
            <p:cNvSpPr/>
            <p:nvPr/>
          </p:nvSpPr>
          <p:spPr>
            <a:xfrm>
              <a:off x="5120965" y="3251200"/>
              <a:ext cx="247084" cy="174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3</a:t>
              </a:r>
              <a:endParaRPr lang="ko-KR" altLang="en-US" sz="10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7069D77C-F87C-4876-A8CB-129631E65448}"/>
                </a:ext>
              </a:extLst>
            </p:cNvPr>
            <p:cNvSpPr/>
            <p:nvPr/>
          </p:nvSpPr>
          <p:spPr>
            <a:xfrm>
              <a:off x="6146198" y="2631787"/>
              <a:ext cx="307681" cy="98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5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89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UI</a:t>
            </a:r>
            <a:r>
              <a:rPr lang="ko-KR" altLang="en-US" dirty="0"/>
              <a:t> 배치 </a:t>
            </a:r>
            <a:r>
              <a:rPr lang="en-US" altLang="ko-KR" dirty="0"/>
              <a:t>/ </a:t>
            </a:r>
            <a:r>
              <a:rPr lang="ko-KR" altLang="en-US" dirty="0"/>
              <a:t>몬스터 등급 </a:t>
            </a:r>
          </a:p>
        </p:txBody>
      </p:sp>
      <p:graphicFrame>
        <p:nvGraphicFramePr>
          <p:cNvPr id="61" name="표 59">
            <a:extLst>
              <a:ext uri="{FF2B5EF4-FFF2-40B4-BE49-F238E27FC236}">
                <a16:creationId xmlns:a16="http://schemas.microsoft.com/office/drawing/2014/main" xmlns="" id="{BFCCA2AB-BC5E-41D1-B093-EDE98BF1C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731642"/>
              </p:ext>
            </p:extLst>
          </p:nvPr>
        </p:nvGraphicFramePr>
        <p:xfrm>
          <a:off x="292100" y="721454"/>
          <a:ext cx="8582026" cy="4867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35">
                  <a:extLst>
                    <a:ext uri="{9D8B030D-6E8A-4147-A177-3AD203B41FA5}">
                      <a16:colId xmlns:a16="http://schemas.microsoft.com/office/drawing/2014/main" xmlns="" val="3120602023"/>
                    </a:ext>
                  </a:extLst>
                </a:gridCol>
                <a:gridCol w="866555">
                  <a:extLst>
                    <a:ext uri="{9D8B030D-6E8A-4147-A177-3AD203B41FA5}">
                      <a16:colId xmlns:a16="http://schemas.microsoft.com/office/drawing/2014/main" xmlns="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xmlns="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xmlns="" val="1780364709"/>
                    </a:ext>
                  </a:extLst>
                </a:gridCol>
              </a:tblGrid>
              <a:tr h="23960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2807435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128612"/>
                  </a:ext>
                </a:extLst>
              </a:tr>
              <a:tr h="3796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작은 덩치로 빠르게 움직이며 유저를 따라 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조작으로 적당히 모아 한번에 처치하는 것으로 우월감을 가지도록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9330281"/>
                  </a:ext>
                </a:extLst>
              </a:tr>
              <a:tr h="38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조금 더 큰 덩치로 생성된 자리에서 유저를 멀리서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9893564"/>
                  </a:ext>
                </a:extLst>
              </a:tr>
              <a:tr h="71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희귀 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스킬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보다 높은 공략 난이도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 시 일반 몬스터 보다 큰 보상을 지급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보다 세밀한 조작이 필요한 몬스터 실수에 대한 페널티를 생각하게 하는 일반 룸에서도 긴장감을 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49337678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쳅터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공략해야 하는 대상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패턴이 존재함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확정적으로 무기와 도움 아이템 드랍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최종 몬스터로 어려운 난이도로 클리어 시 큰 성취감을 주는 존재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성취감은 보상과 비례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77591390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A05AD150-97FB-4344-B2F8-4148BF4A47A7}"/>
              </a:ext>
            </a:extLst>
          </p:cNvPr>
          <p:cNvGrpSpPr/>
          <p:nvPr/>
        </p:nvGrpSpPr>
        <p:grpSpPr>
          <a:xfrm>
            <a:off x="2745995" y="927681"/>
            <a:ext cx="3628275" cy="1923876"/>
            <a:chOff x="4901143" y="736954"/>
            <a:chExt cx="3628275" cy="1923876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A738FF74-C38D-481B-B1BE-425350707830}"/>
                </a:ext>
              </a:extLst>
            </p:cNvPr>
            <p:cNvGrpSpPr/>
            <p:nvPr/>
          </p:nvGrpSpPr>
          <p:grpSpPr>
            <a:xfrm>
              <a:off x="4901143" y="736954"/>
              <a:ext cx="3628275" cy="1923876"/>
              <a:chOff x="7084333" y="1905000"/>
              <a:chExt cx="4282167" cy="2270599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xmlns="" id="{7E8D4524-6F26-46E1-BA67-A1FE7AD5BBF2}"/>
                  </a:ext>
                </a:extLst>
              </p:cNvPr>
              <p:cNvGrpSpPr/>
              <p:nvPr/>
            </p:nvGrpSpPr>
            <p:grpSpPr>
              <a:xfrm>
                <a:off x="7252061" y="2056855"/>
                <a:ext cx="3956732" cy="2063242"/>
                <a:chOff x="7481433" y="1198382"/>
                <a:chExt cx="3956732" cy="2063242"/>
              </a:xfrm>
            </p:grpSpPr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xmlns="" id="{F1E5AA7B-E1E1-4A85-97F4-AAF6F7C4E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13217" y="2308907"/>
                  <a:ext cx="558927" cy="952717"/>
                </a:xfrm>
                <a:prstGeom prst="rect">
                  <a:avLst/>
                </a:prstGeom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xmlns="" id="{785F8533-0E58-4BBC-B179-55CD0F3BC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786" y="2652028"/>
                  <a:ext cx="393790" cy="558927"/>
                </a:xfrm>
                <a:prstGeom prst="rect">
                  <a:avLst/>
                </a:prstGeom>
              </p:spPr>
            </p:pic>
            <p:pic>
              <p:nvPicPr>
                <p:cNvPr id="73" name="그림 72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62BB94C8-ECDC-49A1-BA3B-43ECA281B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1433" y="2733902"/>
                  <a:ext cx="444003" cy="385048"/>
                </a:xfrm>
                <a:prstGeom prst="rect">
                  <a:avLst/>
                </a:prstGeom>
              </p:spPr>
            </p:pic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xmlns="" id="{4615603D-543B-4FD5-8A9E-5339984492CC}"/>
                    </a:ext>
                  </a:extLst>
                </p:cNvPr>
                <p:cNvSpPr/>
                <p:nvPr/>
              </p:nvSpPr>
              <p:spPr>
                <a:xfrm>
                  <a:off x="8127528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xmlns="" id="{75495503-48E5-4C66-85A2-6489F0ADC4BE}"/>
                    </a:ext>
                  </a:extLst>
                </p:cNvPr>
                <p:cNvSpPr/>
                <p:nvPr/>
              </p:nvSpPr>
              <p:spPr>
                <a:xfrm>
                  <a:off x="7510910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xmlns="" id="{79694523-D159-4B0F-A46B-D7B99DBAEA82}"/>
                    </a:ext>
                  </a:extLst>
                </p:cNvPr>
                <p:cNvSpPr/>
                <p:nvPr/>
              </p:nvSpPr>
              <p:spPr>
                <a:xfrm>
                  <a:off x="8700156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xmlns="" id="{E963A2C8-4DE7-4FC8-8F09-5A7DFD3E7F46}"/>
                    </a:ext>
                  </a:extLst>
                </p:cNvPr>
                <p:cNvSpPr/>
                <p:nvPr/>
              </p:nvSpPr>
              <p:spPr>
                <a:xfrm>
                  <a:off x="8700156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8" name="그림 77" descr="장난감, 시계, 방, 그리기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982389DD-C2A7-42C0-96BE-180461687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22" t="30556" r="17721" b="52300"/>
                <a:stretch/>
              </p:blipFill>
              <p:spPr>
                <a:xfrm>
                  <a:off x="9270813" y="2306822"/>
                  <a:ext cx="772347" cy="83343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장난감, 시계, 방, 그리기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01913B3E-96E9-4698-94CF-82B34E64AF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776" t="329" r="29190" b="78059"/>
                <a:stretch/>
              </p:blipFill>
              <p:spPr>
                <a:xfrm>
                  <a:off x="10224198" y="1248148"/>
                  <a:ext cx="1213967" cy="1951377"/>
                </a:xfrm>
                <a:prstGeom prst="rect">
                  <a:avLst/>
                </a:prstGeom>
              </p:spPr>
            </p:pic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xmlns="" id="{53BCB3BB-9891-44D0-B848-1F87C78E7B9E}"/>
                    </a:ext>
                  </a:extLst>
                </p:cNvPr>
                <p:cNvSpPr/>
                <p:nvPr/>
              </p:nvSpPr>
              <p:spPr>
                <a:xfrm>
                  <a:off x="9331887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xmlns="" id="{A9301B44-F283-43CD-93D9-307E84C70EDE}"/>
                    </a:ext>
                  </a:extLst>
                </p:cNvPr>
                <p:cNvSpPr/>
                <p:nvPr/>
              </p:nvSpPr>
              <p:spPr>
                <a:xfrm>
                  <a:off x="9331887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xmlns="" id="{2DB5A8E8-A81E-4F07-869C-A7B428AB219A}"/>
                    </a:ext>
                  </a:extLst>
                </p:cNvPr>
                <p:cNvSpPr/>
                <p:nvPr/>
              </p:nvSpPr>
              <p:spPr>
                <a:xfrm>
                  <a:off x="9716935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xmlns="" id="{B8F833FA-9333-47FD-88C5-C5255A2F52EA}"/>
                    </a:ext>
                  </a:extLst>
                </p:cNvPr>
                <p:cNvSpPr/>
                <p:nvPr/>
              </p:nvSpPr>
              <p:spPr>
                <a:xfrm>
                  <a:off x="9716935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xmlns="" id="{EF5210CD-0F87-426A-BED9-6C1BAF841606}"/>
                    </a:ext>
                  </a:extLst>
                </p:cNvPr>
                <p:cNvSpPr/>
                <p:nvPr/>
              </p:nvSpPr>
              <p:spPr>
                <a:xfrm>
                  <a:off x="10283021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xmlns="" id="{A11FF70C-0D8B-4852-8868-29DD29641A76}"/>
                    </a:ext>
                  </a:extLst>
                </p:cNvPr>
                <p:cNvSpPr/>
                <p:nvPr/>
              </p:nvSpPr>
              <p:spPr>
                <a:xfrm>
                  <a:off x="10283021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xmlns="" id="{F7D061C7-B456-42E5-A940-7763AC3CD593}"/>
                    </a:ext>
                  </a:extLst>
                </p:cNvPr>
                <p:cNvSpPr/>
                <p:nvPr/>
              </p:nvSpPr>
              <p:spPr>
                <a:xfrm>
                  <a:off x="10668069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xmlns="" id="{6C3748DD-AE1F-44CF-B820-7280C5FA12C0}"/>
                    </a:ext>
                  </a:extLst>
                </p:cNvPr>
                <p:cNvSpPr/>
                <p:nvPr/>
              </p:nvSpPr>
              <p:spPr>
                <a:xfrm>
                  <a:off x="10668069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xmlns="" id="{372BFFFA-029F-4E72-A4FE-9ADE3203E74E}"/>
                    </a:ext>
                  </a:extLst>
                </p:cNvPr>
                <p:cNvSpPr/>
                <p:nvPr/>
              </p:nvSpPr>
              <p:spPr>
                <a:xfrm>
                  <a:off x="10283021" y="1956237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xmlns="" id="{E90412CD-B8D1-4A87-9ABB-FEF385D7A83F}"/>
                    </a:ext>
                  </a:extLst>
                </p:cNvPr>
                <p:cNvSpPr/>
                <p:nvPr/>
              </p:nvSpPr>
              <p:spPr>
                <a:xfrm>
                  <a:off x="10668069" y="1956237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xmlns="" id="{403C20DA-A6D7-4449-9781-76098B3FACF4}"/>
                    </a:ext>
                  </a:extLst>
                </p:cNvPr>
                <p:cNvSpPr/>
                <p:nvPr/>
              </p:nvSpPr>
              <p:spPr>
                <a:xfrm>
                  <a:off x="11053117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xmlns="" id="{23089185-5B1F-4C0F-8281-7BF6AAA71161}"/>
                    </a:ext>
                  </a:extLst>
                </p:cNvPr>
                <p:cNvSpPr/>
                <p:nvPr/>
              </p:nvSpPr>
              <p:spPr>
                <a:xfrm>
                  <a:off x="11053117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xmlns="" id="{FD23C094-7B83-4A6E-BD7C-544FBAEEE3EC}"/>
                    </a:ext>
                  </a:extLst>
                </p:cNvPr>
                <p:cNvSpPr/>
                <p:nvPr/>
              </p:nvSpPr>
              <p:spPr>
                <a:xfrm>
                  <a:off x="11053117" y="1952156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xmlns="" id="{499C436F-506B-4A4B-95E9-6DC418B26597}"/>
                    </a:ext>
                  </a:extLst>
                </p:cNvPr>
                <p:cNvSpPr/>
                <p:nvPr/>
              </p:nvSpPr>
              <p:spPr>
                <a:xfrm>
                  <a:off x="11053117" y="1575269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xmlns="" id="{E36AEF79-6D65-490F-9E6E-FE0EEF288596}"/>
                    </a:ext>
                  </a:extLst>
                </p:cNvPr>
                <p:cNvSpPr/>
                <p:nvPr/>
              </p:nvSpPr>
              <p:spPr>
                <a:xfrm>
                  <a:off x="10283021" y="1579350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xmlns="" id="{EC4C398E-3C7D-4EF1-829E-3C8DBB95DCC9}"/>
                    </a:ext>
                  </a:extLst>
                </p:cNvPr>
                <p:cNvSpPr/>
                <p:nvPr/>
              </p:nvSpPr>
              <p:spPr>
                <a:xfrm>
                  <a:off x="10668069" y="1579350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xmlns="" id="{EF925815-4CC1-42BC-BD21-45FD7222B29F}"/>
                    </a:ext>
                  </a:extLst>
                </p:cNvPr>
                <p:cNvSpPr/>
                <p:nvPr/>
              </p:nvSpPr>
              <p:spPr>
                <a:xfrm>
                  <a:off x="11053117" y="1198382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xmlns="" id="{232C8C98-CCB8-4799-935A-5559FA3AE2DB}"/>
                    </a:ext>
                  </a:extLst>
                </p:cNvPr>
                <p:cNvSpPr/>
                <p:nvPr/>
              </p:nvSpPr>
              <p:spPr>
                <a:xfrm>
                  <a:off x="10283021" y="1202463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xmlns="" id="{4A236027-30CF-45C2-869C-0ECC1F14A8BA}"/>
                    </a:ext>
                  </a:extLst>
                </p:cNvPr>
                <p:cNvSpPr/>
                <p:nvPr/>
              </p:nvSpPr>
              <p:spPr>
                <a:xfrm>
                  <a:off x="10668069" y="1202463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xmlns="" id="{5C022462-5EB3-496F-9CB3-040535BE61DB}"/>
                  </a:ext>
                </a:extLst>
              </p:cNvPr>
              <p:cNvSpPr/>
              <p:nvPr/>
            </p:nvSpPr>
            <p:spPr>
              <a:xfrm>
                <a:off x="7084333" y="1905000"/>
                <a:ext cx="4282167" cy="22705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4C436A4E-20B1-49B5-A4A4-706B66B0EC66}"/>
                </a:ext>
              </a:extLst>
            </p:cNvPr>
            <p:cNvSpPr txBox="1"/>
            <p:nvPr/>
          </p:nvSpPr>
          <p:spPr>
            <a:xfrm>
              <a:off x="5007310" y="19099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유저</a:t>
              </a:r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5AC7240F-77F8-4ADB-830E-1AE298C6471F}"/>
                </a:ext>
              </a:extLst>
            </p:cNvPr>
            <p:cNvSpPr txBox="1"/>
            <p:nvPr/>
          </p:nvSpPr>
          <p:spPr>
            <a:xfrm>
              <a:off x="5394486" y="191839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근거리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66B7C26A-457D-46B8-80ED-2463356B497B}"/>
                </a:ext>
              </a:extLst>
            </p:cNvPr>
            <p:cNvSpPr txBox="1"/>
            <p:nvPr/>
          </p:nvSpPr>
          <p:spPr>
            <a:xfrm>
              <a:off x="5940510" y="161588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원거리</a:t>
              </a: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529C9FF2-3C83-4B59-91D5-77897FF63CE3}"/>
                </a:ext>
              </a:extLst>
            </p:cNvPr>
            <p:cNvSpPr txBox="1"/>
            <p:nvPr/>
          </p:nvSpPr>
          <p:spPr>
            <a:xfrm>
              <a:off x="6581656" y="1589189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고급 </a:t>
              </a:r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6B558960-C40C-4521-962C-91B9DD2894DF}"/>
                </a:ext>
              </a:extLst>
            </p:cNvPr>
            <p:cNvSpPr txBox="1"/>
            <p:nvPr/>
          </p:nvSpPr>
          <p:spPr>
            <a:xfrm>
              <a:off x="6909591" y="988534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Boss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42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</TotalTime>
  <Words>1626</Words>
  <Application>Microsoft Office PowerPoint</Application>
  <PresentationFormat>화면 슬라이드 쇼(16:10)</PresentationFormat>
  <Paragraphs>422</Paragraphs>
  <Slides>35</Slides>
  <Notes>6</Notes>
  <HiddenSlides>15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37" baseType="lpstr">
      <vt:lpstr>Office 테마</vt:lpstr>
      <vt:lpstr>디자인 사용자 지정</vt:lpstr>
      <vt:lpstr>기초_기획서</vt:lpstr>
      <vt:lpstr>개요</vt:lpstr>
      <vt:lpstr>개요</vt:lpstr>
      <vt:lpstr>개요</vt:lpstr>
      <vt:lpstr>개요</vt:lpstr>
      <vt:lpstr>아이디어</vt:lpstr>
      <vt:lpstr>아이디어</vt:lpstr>
      <vt:lpstr>아이디어</vt:lpstr>
      <vt:lpstr>아이디어</vt:lpstr>
      <vt:lpstr>아이디어</vt:lpstr>
      <vt:lpstr>아이디어</vt:lpstr>
      <vt:lpstr>PowerPoint 프레젠테이션</vt:lpstr>
      <vt:lpstr>아이디어</vt:lpstr>
      <vt:lpstr>아이디어</vt:lpstr>
      <vt:lpstr>아이디어</vt:lpstr>
      <vt:lpstr>아이디어</vt:lpstr>
      <vt:lpstr>PowerPoint 프레젠테이션</vt:lpstr>
      <vt:lpstr>PowerPoint 프레젠테이션</vt:lpstr>
      <vt:lpstr>PowerPoint 프레젠테이션</vt:lpstr>
      <vt:lpstr>PowerPoint 프레젠테이션</vt:lpstr>
      <vt:lpstr>개요</vt:lpstr>
      <vt:lpstr>소개</vt:lpstr>
      <vt:lpstr>아이디어 제안</vt:lpstr>
      <vt:lpstr>특징 시스템</vt:lpstr>
      <vt:lpstr>특징 시스템</vt:lpstr>
      <vt:lpstr>게임 플레이 형태</vt:lpstr>
      <vt:lpstr>캐릭터</vt:lpstr>
      <vt:lpstr>스킬</vt:lpstr>
      <vt:lpstr>아이템</vt:lpstr>
      <vt:lpstr>몬스터</vt:lpstr>
      <vt:lpstr>PowerPoint 프레젠테이션</vt:lpstr>
      <vt:lpstr>던전 구성</vt:lpstr>
      <vt:lpstr>스토리 텔링 방법</vt:lpstr>
      <vt:lpstr>시나리오 / 스토리 보드</vt:lpstr>
      <vt:lpstr>캐릭터 컨셉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FullName</cp:lastModifiedBy>
  <cp:revision>41</cp:revision>
  <dcterms:created xsi:type="dcterms:W3CDTF">2019-10-07T05:13:37Z</dcterms:created>
  <dcterms:modified xsi:type="dcterms:W3CDTF">2019-10-08T06:04:44Z</dcterms:modified>
</cp:coreProperties>
</file>